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03" r:id="rId2"/>
    <p:sldId id="310" r:id="rId3"/>
    <p:sldId id="311" r:id="rId4"/>
    <p:sldId id="338" r:id="rId5"/>
    <p:sldId id="309" r:id="rId6"/>
    <p:sldId id="357" r:id="rId7"/>
    <p:sldId id="355" r:id="rId8"/>
    <p:sldId id="367" r:id="rId9"/>
    <p:sldId id="307" r:id="rId10"/>
    <p:sldId id="312" r:id="rId11"/>
    <p:sldId id="313" r:id="rId12"/>
    <p:sldId id="314" r:id="rId13"/>
    <p:sldId id="315" r:id="rId14"/>
    <p:sldId id="316" r:id="rId15"/>
    <p:sldId id="337" r:id="rId16"/>
    <p:sldId id="318" r:id="rId17"/>
    <p:sldId id="317" r:id="rId18"/>
    <p:sldId id="319" r:id="rId19"/>
    <p:sldId id="323" r:id="rId20"/>
    <p:sldId id="320" r:id="rId21"/>
    <p:sldId id="321" r:id="rId22"/>
    <p:sldId id="324" r:id="rId23"/>
    <p:sldId id="335" r:id="rId24"/>
    <p:sldId id="339" r:id="rId25"/>
    <p:sldId id="327" r:id="rId26"/>
    <p:sldId id="325" r:id="rId27"/>
    <p:sldId id="326"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2F0"/>
    <a:srgbClr val="1E98C9"/>
    <a:srgbClr val="2398D4"/>
    <a:srgbClr val="BDFC6E"/>
    <a:srgbClr val="B0E1D8"/>
    <a:srgbClr val="F8AF39"/>
    <a:srgbClr val="B1ED67"/>
    <a:srgbClr val="73973E"/>
    <a:srgbClr val="013B74"/>
    <a:srgbClr val="4EB7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93883" autoAdjust="0"/>
  </p:normalViewPr>
  <p:slideViewPr>
    <p:cSldViewPr snapToGrid="0" snapToObjects="1">
      <p:cViewPr>
        <p:scale>
          <a:sx n="100" d="100"/>
          <a:sy n="100" d="100"/>
        </p:scale>
        <p:origin x="763" y="13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55CC0-EA01-4B98-B706-A57D548D6729}" type="datetimeFigureOut">
              <a:rPr lang="pl-PL" smtClean="0"/>
              <a:t>2022-01-12</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55D13-55D0-4121-9A40-75713E6E6418}" type="slidenum">
              <a:rPr lang="pl-PL" smtClean="0"/>
              <a:t>‹#›</a:t>
            </a:fld>
            <a:endParaRPr lang="pl-PL"/>
          </a:p>
        </p:txBody>
      </p:sp>
    </p:spTree>
    <p:extLst>
      <p:ext uri="{BB962C8B-B14F-4D97-AF65-F5344CB8AC3E}">
        <p14:creationId xmlns:p14="http://schemas.microsoft.com/office/powerpoint/2010/main" val="106967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885932DF-9606-4758-A2B5-AF1153FB1ABB}" type="slidenum">
              <a:rPr lang="en-GB" smtClean="0"/>
              <a:pPr/>
              <a:t>1</a:t>
            </a:fld>
            <a:endParaRPr lang="en-GB"/>
          </a:p>
        </p:txBody>
      </p:sp>
    </p:spTree>
    <p:extLst>
      <p:ext uri="{BB962C8B-B14F-4D97-AF65-F5344CB8AC3E}">
        <p14:creationId xmlns:p14="http://schemas.microsoft.com/office/powerpoint/2010/main" val="266825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Déplacer la 2</a:t>
            </a:r>
            <a:r>
              <a:rPr lang="fr-FR" baseline="30000" dirty="0"/>
              <a:t>ème</a:t>
            </a:r>
            <a:r>
              <a:rPr lang="fr-FR" baseline="0" dirty="0"/>
              <a:t> brique au slide 4 et commencer par parler de l’objectif</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6</a:t>
            </a:fld>
            <a:endParaRPr lang="en-GB"/>
          </a:p>
        </p:txBody>
      </p:sp>
    </p:spTree>
    <p:extLst>
      <p:ext uri="{BB962C8B-B14F-4D97-AF65-F5344CB8AC3E}">
        <p14:creationId xmlns:p14="http://schemas.microsoft.com/office/powerpoint/2010/main" val="18204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050" b="1" dirty="0">
                <a:latin typeface="Arial" panose="020B0604020202020204" pitchFamily="34" charset="0"/>
                <a:cs typeface="Arial" panose="020B0604020202020204" pitchFamily="34" charset="0"/>
              </a:rPr>
              <a:t>Avec</a:t>
            </a:r>
            <a:r>
              <a:rPr lang="fr-FR" sz="1050" b="1" baseline="0" dirty="0">
                <a:latin typeface="Arial" panose="020B0604020202020204" pitchFamily="34" charset="0"/>
                <a:cs typeface="Arial" panose="020B0604020202020204" pitchFamily="34" charset="0"/>
              </a:rPr>
              <a:t> une version basique de </a:t>
            </a:r>
            <a:r>
              <a:rPr lang="fr-FR" sz="1050" b="1" baseline="0" dirty="0" err="1">
                <a:latin typeface="Arial" panose="020B0604020202020204" pitchFamily="34" charset="0"/>
                <a:cs typeface="Arial" panose="020B0604020202020204" pitchFamily="34" charset="0"/>
              </a:rPr>
              <a:t>kubernetes</a:t>
            </a:r>
            <a:r>
              <a:rPr lang="fr-FR" sz="1050" b="1" baseline="0" dirty="0">
                <a:latin typeface="Arial" panose="020B0604020202020204" pitchFamily="34" charset="0"/>
                <a:cs typeface="Arial" panose="020B0604020202020204" pitchFamily="34" charset="0"/>
              </a:rPr>
              <a:t> avec les composants en bleu qui existe dans n’importe quel cluster </a:t>
            </a:r>
            <a:r>
              <a:rPr lang="fr-FR" sz="1050" b="1" baseline="0" dirty="0" err="1">
                <a:latin typeface="Arial" panose="020B0604020202020204" pitchFamily="34" charset="0"/>
                <a:cs typeface="Arial" panose="020B0604020202020204" pitchFamily="34" charset="0"/>
              </a:rPr>
              <a:t>kubernetes</a:t>
            </a:r>
            <a:r>
              <a:rPr lang="fr-FR" sz="1050" b="1" baseline="0" dirty="0">
                <a:latin typeface="Arial" panose="020B0604020202020204" pitchFamily="34" charset="0"/>
                <a:cs typeface="Arial" panose="020B0604020202020204" pitchFamily="34" charset="0"/>
              </a:rPr>
              <a:t> plus les </a:t>
            </a:r>
            <a:r>
              <a:rPr lang="fr-FR" sz="1050" b="1" baseline="0" dirty="0" err="1">
                <a:latin typeface="Arial" panose="020B0604020202020204" pitchFamily="34" charset="0"/>
                <a:cs typeface="Arial" panose="020B0604020202020204" pitchFamily="34" charset="0"/>
              </a:rPr>
              <a:t>addons</a:t>
            </a:r>
            <a:r>
              <a:rPr lang="fr-FR" sz="1050" b="1" baseline="0" dirty="0">
                <a:latin typeface="Arial" panose="020B0604020202020204" pitchFamily="34" charset="0"/>
                <a:cs typeface="Arial" panose="020B0604020202020204" pitchFamily="34" charset="0"/>
              </a:rPr>
              <a:t> en orange de telle sorte que notre cluster réponde aux besoins de notre fonction réseau</a:t>
            </a:r>
            <a:endParaRPr lang="fr-FR" sz="1050" b="1" dirty="0">
              <a:latin typeface="Arial" panose="020B0604020202020204" pitchFamily="34" charset="0"/>
              <a:cs typeface="Arial" panose="020B0604020202020204" pitchFamily="34" charset="0"/>
            </a:endParaRPr>
          </a:p>
          <a:p>
            <a:endParaRPr lang="fr-FR" sz="1050" b="1" dirty="0">
              <a:latin typeface="Arial" panose="020B0604020202020204" pitchFamily="34" charset="0"/>
              <a:cs typeface="Arial" panose="020B0604020202020204" pitchFamily="34" charset="0"/>
            </a:endParaRPr>
          </a:p>
          <a:p>
            <a:r>
              <a:rPr lang="fr-FR" sz="1050" b="1" dirty="0">
                <a:latin typeface="Arial" panose="020B0604020202020204" pitchFamily="34" charset="0"/>
                <a:cs typeface="Arial" panose="020B0604020202020204" pitchFamily="34" charset="0"/>
              </a:rPr>
              <a:t>How </a:t>
            </a:r>
            <a:r>
              <a:rPr lang="fr-FR" sz="1050" b="1" dirty="0" err="1">
                <a:latin typeface="Arial" panose="020B0604020202020204" pitchFamily="34" charset="0"/>
                <a:cs typeface="Arial" panose="020B0604020202020204" pitchFamily="34" charset="0"/>
              </a:rPr>
              <a:t>it</a:t>
            </a:r>
            <a:r>
              <a:rPr lang="fr-FR" sz="1050" b="1" dirty="0">
                <a:latin typeface="Arial" panose="020B0604020202020204" pitchFamily="34" charset="0"/>
                <a:cs typeface="Arial" panose="020B0604020202020204" pitchFamily="34" charset="0"/>
              </a:rPr>
              <a:t> </a:t>
            </a:r>
            <a:r>
              <a:rPr lang="fr-FR" sz="1050" b="1" dirty="0" err="1">
                <a:latin typeface="Arial" panose="020B0604020202020204" pitchFamily="34" charset="0"/>
                <a:cs typeface="Arial" panose="020B0604020202020204" pitchFamily="34" charset="0"/>
              </a:rPr>
              <a:t>works</a:t>
            </a:r>
            <a:r>
              <a:rPr lang="fr-FR" sz="1050" b="1" dirty="0">
                <a:latin typeface="Arial" panose="020B0604020202020204" pitchFamily="34" charset="0"/>
                <a:cs typeface="Arial" panose="020B0604020202020204" pitchFamily="34" charset="0"/>
              </a:rPr>
              <a:t> ?</a:t>
            </a:r>
          </a:p>
          <a:p>
            <a:endParaRPr lang="fr-FR" sz="1050" b="1" dirty="0">
              <a:latin typeface="Arial" panose="020B0604020202020204" pitchFamily="34" charset="0"/>
              <a:cs typeface="Arial" panose="020B0604020202020204" pitchFamily="34" charset="0"/>
            </a:endParaRPr>
          </a:p>
          <a:p>
            <a:r>
              <a:rPr lang="fr-FR" sz="1000" dirty="0">
                <a:latin typeface="Arial" panose="020B0604020202020204" pitchFamily="34" charset="0"/>
                <a:cs typeface="Arial" panose="020B0604020202020204" pitchFamily="34" charset="0"/>
              </a:rPr>
              <a:t>This </a:t>
            </a:r>
            <a:r>
              <a:rPr lang="fr-FR" sz="1000" dirty="0" err="1">
                <a:latin typeface="Arial" panose="020B0604020202020204" pitchFamily="34" charset="0"/>
                <a:cs typeface="Arial" panose="020B0604020202020204" pitchFamily="34" charset="0"/>
              </a:rPr>
              <a:t>project</a:t>
            </a:r>
            <a:r>
              <a:rPr lang="fr-FR" sz="1000" dirty="0">
                <a:latin typeface="Arial" panose="020B0604020202020204" pitchFamily="34" charset="0"/>
                <a:cs typeface="Arial" panose="020B0604020202020204" pitchFamily="34" charset="0"/>
              </a:rPr>
              <a:t> has been </a:t>
            </a:r>
            <a:r>
              <a:rPr lang="fr-FR" sz="1000" dirty="0" err="1">
                <a:latin typeface="Arial" panose="020B0604020202020204" pitchFamily="34" charset="0"/>
                <a:cs typeface="Arial" panose="020B0604020202020204" pitchFamily="34" charset="0"/>
              </a:rPr>
              <a:t>designed</a:t>
            </a:r>
            <a:r>
              <a:rPr lang="fr-FR" sz="1000" dirty="0">
                <a:latin typeface="Arial" panose="020B0604020202020204" pitchFamily="34" charset="0"/>
                <a:cs typeface="Arial" panose="020B0604020202020204" pitchFamily="34" charset="0"/>
              </a:rPr>
              <a:t> to </a:t>
            </a:r>
            <a:r>
              <a:rPr lang="fr-FR" sz="1000" dirty="0" err="1">
                <a:latin typeface="Arial" panose="020B0604020202020204" pitchFamily="34" charset="0"/>
                <a:cs typeface="Arial" panose="020B0604020202020204" pitchFamily="34" charset="0"/>
              </a:rPr>
              <a:t>be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consumded</a:t>
            </a:r>
            <a:r>
              <a:rPr lang="fr-FR" sz="1000" dirty="0">
                <a:latin typeface="Arial" panose="020B0604020202020204" pitchFamily="34" charset="0"/>
                <a:cs typeface="Arial" panose="020B0604020202020204" pitchFamily="34" charset="0"/>
              </a:rPr>
              <a:t> in </a:t>
            </a:r>
            <a:r>
              <a:rPr lang="fr-FR" sz="1000" dirty="0" err="1">
                <a:latin typeface="Arial" panose="020B0604020202020204" pitchFamily="34" charset="0"/>
                <a:cs typeface="Arial" panose="020B0604020202020204" pitchFamily="34" charset="0"/>
              </a:rPr>
              <a:t>three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ways</a:t>
            </a:r>
            <a:r>
              <a:rPr lang="fr-FR" sz="10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Baremetal</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deployment</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Vagrant</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Containerized</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fr-FR" sz="1000" dirty="0">
              <a:latin typeface="Arial" panose="020B0604020202020204" pitchFamily="34" charset="0"/>
              <a:cs typeface="Arial" panose="020B0604020202020204" pitchFamily="34" charset="0"/>
            </a:endParaRPr>
          </a:p>
          <a:p>
            <a:r>
              <a:rPr lang="fr-FR" sz="1000" dirty="0" err="1">
                <a:latin typeface="Arial" panose="020B0604020202020204" pitchFamily="34" charset="0"/>
                <a:cs typeface="Arial" panose="020B0604020202020204" pitchFamily="34" charset="0"/>
              </a:rPr>
              <a:t>Provisioning</a:t>
            </a:r>
            <a:r>
              <a:rPr lang="fr-FR" sz="1000" dirty="0">
                <a:latin typeface="Arial" panose="020B0604020202020204" pitchFamily="34" charset="0"/>
                <a:cs typeface="Arial" panose="020B0604020202020204" pitchFamily="34" charset="0"/>
              </a:rPr>
              <a:t> the </a:t>
            </a:r>
            <a:r>
              <a:rPr lang="fr-FR" sz="1000" dirty="0" err="1">
                <a:latin typeface="Arial" panose="020B0604020202020204" pitchFamily="34" charset="0"/>
                <a:cs typeface="Arial" panose="020B0604020202020204" pitchFamily="34" charset="0"/>
              </a:rPr>
              <a:t>Kubernetes</a:t>
            </a:r>
            <a:r>
              <a:rPr lang="fr-FR" sz="1000" dirty="0">
                <a:latin typeface="Arial" panose="020B0604020202020204" pitchFamily="34" charset="0"/>
                <a:cs typeface="Arial" panose="020B0604020202020204" pitchFamily="34" charset="0"/>
              </a:rPr>
              <a:t> cluster </a:t>
            </a:r>
            <a:r>
              <a:rPr lang="fr-FR" sz="1000" dirty="0" err="1">
                <a:latin typeface="Arial" panose="020B0604020202020204" pitchFamily="34" charset="0"/>
                <a:cs typeface="Arial" panose="020B0604020202020204" pitchFamily="34" charset="0"/>
              </a:rPr>
              <a:t>is</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done</a:t>
            </a:r>
            <a:r>
              <a:rPr lang="fr-FR" sz="1000" dirty="0">
                <a:latin typeface="Arial" panose="020B0604020202020204" pitchFamily="34" charset="0"/>
                <a:cs typeface="Arial" panose="020B0604020202020204" pitchFamily="34" charset="0"/>
              </a:rPr>
              <a:t> by </a:t>
            </a:r>
            <a:r>
              <a:rPr lang="fr-FR" sz="1000" dirty="0" err="1">
                <a:latin typeface="Arial" panose="020B0604020202020204" pitchFamily="34" charset="0"/>
                <a:cs typeface="Arial" panose="020B0604020202020204" pitchFamily="34" charset="0"/>
              </a:rPr>
              <a:t>excuting</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Ansible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playbooks</a:t>
            </a:r>
            <a:r>
              <a:rPr lang="fr-F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fr-FR" dirty="0"/>
          </a:p>
          <a:p>
            <a:endParaRPr lang="fr-FR" dirty="0"/>
          </a:p>
          <a:p>
            <a:endParaRPr lang="fr-FR" dirty="0"/>
          </a:p>
          <a:p>
            <a:endParaRPr lang="fr-FR" dirty="0"/>
          </a:p>
          <a:p>
            <a:r>
              <a:rPr lang="fr-FR" dirty="0"/>
              <a:t>Expliquer OVN,</a:t>
            </a:r>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7</a:t>
            </a:fld>
            <a:endParaRPr lang="en-GB"/>
          </a:p>
        </p:txBody>
      </p:sp>
    </p:spTree>
    <p:extLst>
      <p:ext uri="{BB962C8B-B14F-4D97-AF65-F5344CB8AC3E}">
        <p14:creationId xmlns:p14="http://schemas.microsoft.com/office/powerpoint/2010/main" val="88778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050" b="1" dirty="0">
                <a:latin typeface="Arial" panose="020B0604020202020204" pitchFamily="34" charset="0"/>
                <a:cs typeface="Arial" panose="020B0604020202020204" pitchFamily="34" charset="0"/>
              </a:rPr>
              <a:t>Avec</a:t>
            </a:r>
            <a:r>
              <a:rPr lang="fr-FR" sz="1050" b="1" baseline="0" dirty="0">
                <a:latin typeface="Arial" panose="020B0604020202020204" pitchFamily="34" charset="0"/>
                <a:cs typeface="Arial" panose="020B0604020202020204" pitchFamily="34" charset="0"/>
              </a:rPr>
              <a:t> une version basique de </a:t>
            </a:r>
            <a:r>
              <a:rPr lang="fr-FR" sz="1050" b="1" baseline="0" dirty="0" err="1">
                <a:latin typeface="Arial" panose="020B0604020202020204" pitchFamily="34" charset="0"/>
                <a:cs typeface="Arial" panose="020B0604020202020204" pitchFamily="34" charset="0"/>
              </a:rPr>
              <a:t>kubernetes</a:t>
            </a:r>
            <a:r>
              <a:rPr lang="fr-FR" sz="1050" b="1" baseline="0" dirty="0">
                <a:latin typeface="Arial" panose="020B0604020202020204" pitchFamily="34" charset="0"/>
                <a:cs typeface="Arial" panose="020B0604020202020204" pitchFamily="34" charset="0"/>
              </a:rPr>
              <a:t> avec les composants en bleu qui existe dans n’importe quel cluster </a:t>
            </a:r>
            <a:r>
              <a:rPr lang="fr-FR" sz="1050" b="1" baseline="0" dirty="0" err="1">
                <a:latin typeface="Arial" panose="020B0604020202020204" pitchFamily="34" charset="0"/>
                <a:cs typeface="Arial" panose="020B0604020202020204" pitchFamily="34" charset="0"/>
              </a:rPr>
              <a:t>kubernetes</a:t>
            </a:r>
            <a:r>
              <a:rPr lang="fr-FR" sz="1050" b="1" baseline="0" dirty="0">
                <a:latin typeface="Arial" panose="020B0604020202020204" pitchFamily="34" charset="0"/>
                <a:cs typeface="Arial" panose="020B0604020202020204" pitchFamily="34" charset="0"/>
              </a:rPr>
              <a:t> plus les </a:t>
            </a:r>
            <a:r>
              <a:rPr lang="fr-FR" sz="1050" b="1" baseline="0" dirty="0" err="1">
                <a:latin typeface="Arial" panose="020B0604020202020204" pitchFamily="34" charset="0"/>
                <a:cs typeface="Arial" panose="020B0604020202020204" pitchFamily="34" charset="0"/>
              </a:rPr>
              <a:t>addons</a:t>
            </a:r>
            <a:r>
              <a:rPr lang="fr-FR" sz="1050" b="1" baseline="0" dirty="0">
                <a:latin typeface="Arial" panose="020B0604020202020204" pitchFamily="34" charset="0"/>
                <a:cs typeface="Arial" panose="020B0604020202020204" pitchFamily="34" charset="0"/>
              </a:rPr>
              <a:t> en orange de telle sorte que notre cluster réponde aux besoins de notre fonction réseau</a:t>
            </a:r>
            <a:endParaRPr lang="fr-FR" sz="1050" b="1" dirty="0">
              <a:latin typeface="Arial" panose="020B0604020202020204" pitchFamily="34" charset="0"/>
              <a:cs typeface="Arial" panose="020B0604020202020204" pitchFamily="34" charset="0"/>
            </a:endParaRPr>
          </a:p>
          <a:p>
            <a:endParaRPr lang="fr-FR" sz="1050" b="1" dirty="0">
              <a:latin typeface="Arial" panose="020B0604020202020204" pitchFamily="34" charset="0"/>
              <a:cs typeface="Arial" panose="020B0604020202020204" pitchFamily="34" charset="0"/>
            </a:endParaRPr>
          </a:p>
          <a:p>
            <a:r>
              <a:rPr lang="fr-FR" sz="1050" b="1" dirty="0">
                <a:latin typeface="Arial" panose="020B0604020202020204" pitchFamily="34" charset="0"/>
                <a:cs typeface="Arial" panose="020B0604020202020204" pitchFamily="34" charset="0"/>
              </a:rPr>
              <a:t>How </a:t>
            </a:r>
            <a:r>
              <a:rPr lang="fr-FR" sz="1050" b="1" dirty="0" err="1">
                <a:latin typeface="Arial" panose="020B0604020202020204" pitchFamily="34" charset="0"/>
                <a:cs typeface="Arial" panose="020B0604020202020204" pitchFamily="34" charset="0"/>
              </a:rPr>
              <a:t>it</a:t>
            </a:r>
            <a:r>
              <a:rPr lang="fr-FR" sz="1050" b="1" dirty="0">
                <a:latin typeface="Arial" panose="020B0604020202020204" pitchFamily="34" charset="0"/>
                <a:cs typeface="Arial" panose="020B0604020202020204" pitchFamily="34" charset="0"/>
              </a:rPr>
              <a:t> </a:t>
            </a:r>
            <a:r>
              <a:rPr lang="fr-FR" sz="1050" b="1" dirty="0" err="1">
                <a:latin typeface="Arial" panose="020B0604020202020204" pitchFamily="34" charset="0"/>
                <a:cs typeface="Arial" panose="020B0604020202020204" pitchFamily="34" charset="0"/>
              </a:rPr>
              <a:t>works</a:t>
            </a:r>
            <a:r>
              <a:rPr lang="fr-FR" sz="1050" b="1" dirty="0">
                <a:latin typeface="Arial" panose="020B0604020202020204" pitchFamily="34" charset="0"/>
                <a:cs typeface="Arial" panose="020B0604020202020204" pitchFamily="34" charset="0"/>
              </a:rPr>
              <a:t> ?</a:t>
            </a:r>
          </a:p>
          <a:p>
            <a:endParaRPr lang="fr-FR" sz="1050" b="1" dirty="0">
              <a:latin typeface="Arial" panose="020B0604020202020204" pitchFamily="34" charset="0"/>
              <a:cs typeface="Arial" panose="020B0604020202020204" pitchFamily="34" charset="0"/>
            </a:endParaRPr>
          </a:p>
          <a:p>
            <a:r>
              <a:rPr lang="fr-FR" sz="1000" dirty="0">
                <a:latin typeface="Arial" panose="020B0604020202020204" pitchFamily="34" charset="0"/>
                <a:cs typeface="Arial" panose="020B0604020202020204" pitchFamily="34" charset="0"/>
              </a:rPr>
              <a:t>This </a:t>
            </a:r>
            <a:r>
              <a:rPr lang="fr-FR" sz="1000" dirty="0" err="1">
                <a:latin typeface="Arial" panose="020B0604020202020204" pitchFamily="34" charset="0"/>
                <a:cs typeface="Arial" panose="020B0604020202020204" pitchFamily="34" charset="0"/>
              </a:rPr>
              <a:t>project</a:t>
            </a:r>
            <a:r>
              <a:rPr lang="fr-FR" sz="1000" dirty="0">
                <a:latin typeface="Arial" panose="020B0604020202020204" pitchFamily="34" charset="0"/>
                <a:cs typeface="Arial" panose="020B0604020202020204" pitchFamily="34" charset="0"/>
              </a:rPr>
              <a:t> has been </a:t>
            </a:r>
            <a:r>
              <a:rPr lang="fr-FR" sz="1000" dirty="0" err="1">
                <a:latin typeface="Arial" panose="020B0604020202020204" pitchFamily="34" charset="0"/>
                <a:cs typeface="Arial" panose="020B0604020202020204" pitchFamily="34" charset="0"/>
              </a:rPr>
              <a:t>designed</a:t>
            </a:r>
            <a:r>
              <a:rPr lang="fr-FR" sz="1000" dirty="0">
                <a:latin typeface="Arial" panose="020B0604020202020204" pitchFamily="34" charset="0"/>
                <a:cs typeface="Arial" panose="020B0604020202020204" pitchFamily="34" charset="0"/>
              </a:rPr>
              <a:t> to </a:t>
            </a:r>
            <a:r>
              <a:rPr lang="fr-FR" sz="1000" dirty="0" err="1">
                <a:latin typeface="Arial" panose="020B0604020202020204" pitchFamily="34" charset="0"/>
                <a:cs typeface="Arial" panose="020B0604020202020204" pitchFamily="34" charset="0"/>
              </a:rPr>
              <a:t>be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consumded</a:t>
            </a:r>
            <a:r>
              <a:rPr lang="fr-FR" sz="1000" dirty="0">
                <a:latin typeface="Arial" panose="020B0604020202020204" pitchFamily="34" charset="0"/>
                <a:cs typeface="Arial" panose="020B0604020202020204" pitchFamily="34" charset="0"/>
              </a:rPr>
              <a:t> in </a:t>
            </a:r>
            <a:r>
              <a:rPr lang="fr-FR" sz="1000" dirty="0" err="1">
                <a:latin typeface="Arial" panose="020B0604020202020204" pitchFamily="34" charset="0"/>
                <a:cs typeface="Arial" panose="020B0604020202020204" pitchFamily="34" charset="0"/>
              </a:rPr>
              <a:t>three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ways</a:t>
            </a:r>
            <a:r>
              <a:rPr lang="fr-FR" sz="10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Baremetal</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deployment</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Vagrant</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000" dirty="0" err="1">
                <a:latin typeface="Arial" panose="020B0604020202020204" pitchFamily="34" charset="0"/>
                <a:cs typeface="Arial" panose="020B0604020202020204" pitchFamily="34" charset="0"/>
              </a:rPr>
              <a:t>Containerized</a:t>
            </a:r>
            <a:endParaRPr lang="fr-FR"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fr-FR" sz="1000" dirty="0">
              <a:latin typeface="Arial" panose="020B0604020202020204" pitchFamily="34" charset="0"/>
              <a:cs typeface="Arial" panose="020B0604020202020204" pitchFamily="34" charset="0"/>
            </a:endParaRPr>
          </a:p>
          <a:p>
            <a:r>
              <a:rPr lang="fr-FR" sz="1000" dirty="0" err="1">
                <a:latin typeface="Arial" panose="020B0604020202020204" pitchFamily="34" charset="0"/>
                <a:cs typeface="Arial" panose="020B0604020202020204" pitchFamily="34" charset="0"/>
              </a:rPr>
              <a:t>Provisioning</a:t>
            </a:r>
            <a:r>
              <a:rPr lang="fr-FR" sz="1000" dirty="0">
                <a:latin typeface="Arial" panose="020B0604020202020204" pitchFamily="34" charset="0"/>
                <a:cs typeface="Arial" panose="020B0604020202020204" pitchFamily="34" charset="0"/>
              </a:rPr>
              <a:t> the </a:t>
            </a:r>
            <a:r>
              <a:rPr lang="fr-FR" sz="1000" dirty="0" err="1">
                <a:latin typeface="Arial" panose="020B0604020202020204" pitchFamily="34" charset="0"/>
                <a:cs typeface="Arial" panose="020B0604020202020204" pitchFamily="34" charset="0"/>
              </a:rPr>
              <a:t>Kubernetes</a:t>
            </a:r>
            <a:r>
              <a:rPr lang="fr-FR" sz="1000" dirty="0">
                <a:latin typeface="Arial" panose="020B0604020202020204" pitchFamily="34" charset="0"/>
                <a:cs typeface="Arial" panose="020B0604020202020204" pitchFamily="34" charset="0"/>
              </a:rPr>
              <a:t> cluster </a:t>
            </a:r>
            <a:r>
              <a:rPr lang="fr-FR" sz="1000" dirty="0" err="1">
                <a:latin typeface="Arial" panose="020B0604020202020204" pitchFamily="34" charset="0"/>
                <a:cs typeface="Arial" panose="020B0604020202020204" pitchFamily="34" charset="0"/>
              </a:rPr>
              <a:t>is</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done</a:t>
            </a:r>
            <a:r>
              <a:rPr lang="fr-FR" sz="1000" dirty="0">
                <a:latin typeface="Arial" panose="020B0604020202020204" pitchFamily="34" charset="0"/>
                <a:cs typeface="Arial" panose="020B0604020202020204" pitchFamily="34" charset="0"/>
              </a:rPr>
              <a:t> by </a:t>
            </a:r>
            <a:r>
              <a:rPr lang="fr-FR" sz="1000" dirty="0" err="1">
                <a:latin typeface="Arial" panose="020B0604020202020204" pitchFamily="34" charset="0"/>
                <a:cs typeface="Arial" panose="020B0604020202020204" pitchFamily="34" charset="0"/>
              </a:rPr>
              <a:t>excuting</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Ansible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playbooks</a:t>
            </a:r>
            <a:r>
              <a:rPr lang="fr-F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fr-FR" dirty="0"/>
          </a:p>
          <a:p>
            <a:endParaRPr lang="fr-FR" dirty="0"/>
          </a:p>
          <a:p>
            <a:endParaRPr lang="fr-FR" dirty="0"/>
          </a:p>
          <a:p>
            <a:endParaRPr lang="fr-FR" dirty="0"/>
          </a:p>
          <a:p>
            <a:r>
              <a:rPr lang="fr-FR" dirty="0"/>
              <a:t>Expliquer OVN,</a:t>
            </a:r>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8</a:t>
            </a:fld>
            <a:endParaRPr lang="en-GB"/>
          </a:p>
        </p:txBody>
      </p:sp>
    </p:spTree>
    <p:extLst>
      <p:ext uri="{BB962C8B-B14F-4D97-AF65-F5344CB8AC3E}">
        <p14:creationId xmlns:p14="http://schemas.microsoft.com/office/powerpoint/2010/main" val="31066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fr-FR" sz="1200" b="1" dirty="0">
                <a:latin typeface="Arial" panose="020B0604020202020204" pitchFamily="34" charset="0"/>
                <a:cs typeface="Arial" panose="020B0604020202020204" pitchFamily="34" charset="0"/>
              </a:rPr>
              <a:t>Avec</a:t>
            </a:r>
            <a:r>
              <a:rPr lang="fr-FR" sz="1200" b="1" baseline="0" dirty="0">
                <a:latin typeface="Arial" panose="020B0604020202020204" pitchFamily="34" charset="0"/>
                <a:cs typeface="Arial" panose="020B0604020202020204" pitchFamily="34" charset="0"/>
              </a:rPr>
              <a:t> une version basique de kubernetes avec les composants en bleu qui existe dans n’importe quel cluster kubernetes plus les addons en orange de telle sorte que notre cluster réponde aux besoins de notre fonction réseau</a:t>
            </a:r>
            <a:endParaRPr lang="fr-FR" sz="1200" b="1" dirty="0">
              <a:latin typeface="Arial" panose="020B0604020202020204" pitchFamily="34" charset="0"/>
              <a:cs typeface="Arial" panose="020B0604020202020204" pitchFamily="34" charset="0"/>
            </a:endParaRPr>
          </a:p>
          <a:p>
            <a:endParaRPr lang="fr-FR" sz="1200" b="1" dirty="0">
              <a:latin typeface="Arial" panose="020B0604020202020204" pitchFamily="34" charset="0"/>
              <a:cs typeface="Arial" panose="020B0604020202020204" pitchFamily="34" charset="0"/>
            </a:endParaRPr>
          </a:p>
          <a:p>
            <a:r>
              <a:rPr lang="fr-FR" sz="1200" b="1" dirty="0">
                <a:latin typeface="Arial" panose="020B0604020202020204" pitchFamily="34" charset="0"/>
                <a:cs typeface="Arial" panose="020B0604020202020204" pitchFamily="34" charset="0"/>
              </a:rPr>
              <a:t>How it works ?</a:t>
            </a:r>
          </a:p>
          <a:p>
            <a:endParaRPr lang="fr-FR" sz="1200" b="1"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This project has been designed to be consumded in three ways :</a:t>
            </a:r>
          </a:p>
          <a:p>
            <a:pPr marL="285750" indent="-285750">
              <a:buFont typeface="Arial" panose="020B0604020202020204" pitchFamily="34" charset="0"/>
              <a:buChar char="•"/>
            </a:pPr>
            <a:r>
              <a:rPr lang="fr-FR" sz="1100" dirty="0">
                <a:latin typeface="Arial" panose="020B0604020202020204" pitchFamily="34" charset="0"/>
                <a:cs typeface="Arial" panose="020B0604020202020204" pitchFamily="34" charset="0"/>
              </a:rPr>
              <a:t>Baremetal deployment</a:t>
            </a:r>
          </a:p>
          <a:p>
            <a:pPr marL="285750" indent="-285750">
              <a:buFont typeface="Arial" panose="020B0604020202020204" pitchFamily="34" charset="0"/>
              <a:buChar char="•"/>
            </a:pPr>
            <a:r>
              <a:rPr lang="fr-FR" sz="1100" dirty="0">
                <a:latin typeface="Arial" panose="020B0604020202020204" pitchFamily="34" charset="0"/>
                <a:cs typeface="Arial" panose="020B0604020202020204" pitchFamily="34" charset="0"/>
              </a:rPr>
              <a:t>Vagrant</a:t>
            </a:r>
          </a:p>
          <a:p>
            <a:pPr marL="285750" indent="-285750">
              <a:buFont typeface="Arial" panose="020B0604020202020204" pitchFamily="34" charset="0"/>
              <a:buChar char="•"/>
            </a:pPr>
            <a:r>
              <a:rPr lang="fr-FR" sz="1100" dirty="0">
                <a:latin typeface="Arial" panose="020B0604020202020204" pitchFamily="34" charset="0"/>
                <a:cs typeface="Arial" panose="020B0604020202020204" pitchFamily="34" charset="0"/>
              </a:rPr>
              <a:t>Containerized</a:t>
            </a:r>
          </a:p>
          <a:p>
            <a:pPr marL="285750" indent="-285750">
              <a:buFont typeface="Arial" panose="020B0604020202020204" pitchFamily="34" charset="0"/>
              <a:buChar char="•"/>
            </a:pP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Provisioning the Kubernetes cluster is done by excuting Ansible playbooks.</a:t>
            </a:r>
            <a:endParaRPr lang="en-US" sz="1100" dirty="0">
              <a:latin typeface="Arial" panose="020B0604020202020204" pitchFamily="34" charset="0"/>
              <a:cs typeface="Arial" panose="020B0604020202020204" pitchFamily="34" charset="0"/>
            </a:endParaRPr>
          </a:p>
          <a:p>
            <a:endParaRPr lang="fr-FR" dirty="0"/>
          </a:p>
          <a:p>
            <a:endParaRPr lang="fr-FR" dirty="0"/>
          </a:p>
          <a:p>
            <a:endParaRPr lang="fr-FR" dirty="0"/>
          </a:p>
          <a:p>
            <a:endParaRPr lang="fr-FR" dirty="0"/>
          </a:p>
          <a:p>
            <a:r>
              <a:rPr lang="fr-FR" dirty="0"/>
              <a:t>Expliquer OVN,</a:t>
            </a:r>
          </a:p>
          <a:p>
            <a:endParaRPr lang="en-US" dirty="0"/>
          </a:p>
        </p:txBody>
      </p:sp>
      <p:sp>
        <p:nvSpPr>
          <p:cNvPr id="4" name="Symbol zastępczy numeru slajdu 3"/>
          <p:cNvSpPr>
            <a:spLocks noGrp="1"/>
          </p:cNvSpPr>
          <p:nvPr>
            <p:ph type="sldNum" sz="quarter" idx="5"/>
          </p:nvPr>
        </p:nvSpPr>
        <p:spPr/>
        <p:txBody>
          <a:bodyPr/>
          <a:lstStyle/>
          <a:p>
            <a:fld id="{EBC55D13-55D0-4121-9A40-75713E6E6418}" type="slidenum">
              <a:rPr lang="pl-PL" smtClean="0"/>
              <a:t>9</a:t>
            </a:fld>
            <a:endParaRPr lang="pl-PL"/>
          </a:p>
        </p:txBody>
      </p:sp>
    </p:spTree>
    <p:extLst>
      <p:ext uri="{BB962C8B-B14F-4D97-AF65-F5344CB8AC3E}">
        <p14:creationId xmlns:p14="http://schemas.microsoft.com/office/powerpoint/2010/main" val="41822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885932DF-9606-4758-A2B5-AF1153FB1ABB}" type="slidenum">
              <a:rPr lang="en-GB" smtClean="0"/>
              <a:pPr/>
              <a:t>13</a:t>
            </a:fld>
            <a:endParaRPr lang="en-GB"/>
          </a:p>
        </p:txBody>
      </p:sp>
    </p:spTree>
    <p:extLst>
      <p:ext uri="{BB962C8B-B14F-4D97-AF65-F5344CB8AC3E}">
        <p14:creationId xmlns:p14="http://schemas.microsoft.com/office/powerpoint/2010/main" val="273391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122764" marR="0" lvl="0" indent="0" algn="l" defTabSz="1219170" rtl="0" eaLnBrk="1" fontAlgn="auto" latinLnBrk="0" hangingPunct="1">
              <a:lnSpc>
                <a:spcPct val="100000"/>
              </a:lnSpc>
              <a:spcBef>
                <a:spcPts val="0"/>
              </a:spcBef>
              <a:spcAft>
                <a:spcPts val="0"/>
              </a:spcAft>
              <a:buClrTx/>
              <a:buSzTx/>
              <a:buFontTx/>
              <a:buNone/>
              <a:tabLst/>
              <a:defRPr/>
            </a:pPr>
            <a:endParaRPr lang="pl-PL" dirty="0"/>
          </a:p>
        </p:txBody>
      </p:sp>
      <p:sp>
        <p:nvSpPr>
          <p:cNvPr id="4" name="Symbol zastępczy numeru slajdu 3"/>
          <p:cNvSpPr>
            <a:spLocks noGrp="1"/>
          </p:cNvSpPr>
          <p:nvPr>
            <p:ph type="sldNum" sz="quarter" idx="5"/>
          </p:nvPr>
        </p:nvSpPr>
        <p:spPr/>
        <p:txBody>
          <a:bodyPr/>
          <a:lstStyle/>
          <a:p>
            <a:fld id="{885932DF-9606-4758-A2B5-AF1153FB1ABB}" type="slidenum">
              <a:rPr lang="en-GB" smtClean="0"/>
              <a:pPr/>
              <a:t>14</a:t>
            </a:fld>
            <a:endParaRPr lang="en-GB"/>
          </a:p>
        </p:txBody>
      </p:sp>
    </p:spTree>
    <p:extLst>
      <p:ext uri="{BB962C8B-B14F-4D97-AF65-F5344CB8AC3E}">
        <p14:creationId xmlns:p14="http://schemas.microsoft.com/office/powerpoint/2010/main" val="365503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122764" marR="0" lvl="0" indent="0" algn="l" defTabSz="1219170" rtl="0" eaLnBrk="1" fontAlgn="auto" latinLnBrk="0" hangingPunct="1">
              <a:lnSpc>
                <a:spcPct val="100000"/>
              </a:lnSpc>
              <a:spcBef>
                <a:spcPts val="0"/>
              </a:spcBef>
              <a:spcAft>
                <a:spcPts val="0"/>
              </a:spcAft>
              <a:buClrTx/>
              <a:buSzTx/>
              <a:buFontTx/>
              <a:buNone/>
              <a:tabLst/>
              <a:defRPr/>
            </a:pPr>
            <a:endParaRPr lang="pl-PL" dirty="0"/>
          </a:p>
        </p:txBody>
      </p:sp>
      <p:sp>
        <p:nvSpPr>
          <p:cNvPr id="4" name="Symbol zastępczy numeru slajdu 3"/>
          <p:cNvSpPr>
            <a:spLocks noGrp="1"/>
          </p:cNvSpPr>
          <p:nvPr>
            <p:ph type="sldNum" sz="quarter" idx="5"/>
          </p:nvPr>
        </p:nvSpPr>
        <p:spPr/>
        <p:txBody>
          <a:bodyPr/>
          <a:lstStyle/>
          <a:p>
            <a:fld id="{885932DF-9606-4758-A2B5-AF1153FB1ABB}" type="slidenum">
              <a:rPr lang="en-GB" smtClean="0"/>
              <a:pPr/>
              <a:t>15</a:t>
            </a:fld>
            <a:endParaRPr lang="en-GB"/>
          </a:p>
        </p:txBody>
      </p:sp>
    </p:spTree>
    <p:extLst>
      <p:ext uri="{BB962C8B-B14F-4D97-AF65-F5344CB8AC3E}">
        <p14:creationId xmlns:p14="http://schemas.microsoft.com/office/powerpoint/2010/main" val="1288263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CA429-C861-0F4E-A7EF-E84E4D8DF983}"/>
              </a:ext>
            </a:extLst>
          </p:cNvPr>
          <p:cNvPicPr>
            <a:picLocks noChangeAspect="1"/>
          </p:cNvPicPr>
          <p:nvPr userDrawn="1"/>
        </p:nvPicPr>
        <p:blipFill>
          <a:blip r:embed="rId3"/>
          <a:stretch>
            <a:fillRect/>
          </a:stretch>
        </p:blipFill>
        <p:spPr>
          <a:xfrm>
            <a:off x="0" y="0"/>
            <a:ext cx="9144000" cy="5143500"/>
          </a:xfrm>
          <a:prstGeom prst="rect">
            <a:avLst/>
          </a:prstGeom>
        </p:spPr>
      </p:pic>
      <p:pic>
        <p:nvPicPr>
          <p:cNvPr id="5" name="Graphic 4">
            <a:extLst>
              <a:ext uri="{FF2B5EF4-FFF2-40B4-BE49-F238E27FC236}">
                <a16:creationId xmlns:a16="http://schemas.microsoft.com/office/drawing/2014/main" id="{FB54BF20-09AB-6A4D-BB78-B60A55945C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57719" y="1000676"/>
            <a:ext cx="6176806" cy="2929021"/>
          </a:xfrm>
          <a:prstGeom prst="rect">
            <a:avLst/>
          </a:prstGeom>
        </p:spPr>
      </p:pic>
    </p:spTree>
    <p:extLst>
      <p:ext uri="{BB962C8B-B14F-4D97-AF65-F5344CB8AC3E}">
        <p14:creationId xmlns:p14="http://schemas.microsoft.com/office/powerpoint/2010/main" val="119994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alpha val="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DF2F51-68F7-FB43-BE5B-9E4DD2507CE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6" name="Text Placeholder 6"/>
          <p:cNvSpPr>
            <a:spLocks noGrp="1"/>
          </p:cNvSpPr>
          <p:nvPr>
            <p:ph type="body" sz="quarter" idx="12" hasCustomPrompt="1"/>
          </p:nvPr>
        </p:nvSpPr>
        <p:spPr>
          <a:xfrm>
            <a:off x="7082495" y="4470167"/>
            <a:ext cx="2150469" cy="403106"/>
          </a:xfrm>
          <a:noFill/>
          <a:ln>
            <a:noFill/>
          </a:ln>
        </p:spPr>
        <p:txBody>
          <a:bodyPr lIns="360000">
            <a:noAutofit/>
          </a:bodyPr>
          <a:lstStyle>
            <a:lvl1pPr marL="0" indent="0" algn="l">
              <a:buNone/>
              <a:defRPr sz="1400" b="0" i="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
        <p:nvSpPr>
          <p:cNvPr id="19" name="Text Placeholder 6"/>
          <p:cNvSpPr>
            <a:spLocks noGrp="1"/>
          </p:cNvSpPr>
          <p:nvPr>
            <p:ph type="body" sz="quarter" idx="10" hasCustomPrompt="1"/>
          </p:nvPr>
        </p:nvSpPr>
        <p:spPr>
          <a:xfrm>
            <a:off x="328769" y="2283218"/>
            <a:ext cx="5793079" cy="1321357"/>
          </a:xfrm>
          <a:solidFill>
            <a:schemeClr val="bg1"/>
          </a:solidFill>
        </p:spPr>
        <p:txBody>
          <a:bodyPr lIns="360000" anchor="ctr">
            <a:noAutofit/>
          </a:bodyPr>
          <a:lstStyle>
            <a:lvl1pPr marL="0" indent="0" algn="l">
              <a:buNone/>
              <a:defRPr sz="4800" b="1" baseline="0">
                <a:solidFill>
                  <a:schemeClr val="tx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Click to Edit Title</a:t>
            </a:r>
            <a:endParaRPr lang="en-US" dirty="0"/>
          </a:p>
        </p:txBody>
      </p:sp>
      <p:sp>
        <p:nvSpPr>
          <p:cNvPr id="20" name="Text Placeholder 6"/>
          <p:cNvSpPr>
            <a:spLocks noGrp="1"/>
          </p:cNvSpPr>
          <p:nvPr>
            <p:ph type="body" sz="quarter" idx="11" hasCustomPrompt="1"/>
          </p:nvPr>
        </p:nvSpPr>
        <p:spPr>
          <a:xfrm>
            <a:off x="328769" y="3690060"/>
            <a:ext cx="3026003" cy="403106"/>
          </a:xfrm>
          <a:solidFill>
            <a:schemeClr val="tx1"/>
          </a:solidFill>
          <a:ln>
            <a:noFill/>
          </a:ln>
        </p:spPr>
        <p:txBody>
          <a:bodyPr lIns="360000">
            <a:noAutofit/>
          </a:bodyPr>
          <a:lstStyle>
            <a:lvl1pPr marL="0" indent="0" algn="l">
              <a:buNone/>
              <a:defRPr sz="1800" b="1" i="0">
                <a:solidFill>
                  <a:schemeClr val="bg1"/>
                </a:solidFill>
                <a:latin typeface="Arial"/>
                <a:cs typeface="Arial"/>
              </a:defRPr>
            </a:lvl1pPr>
            <a:lvl2pPr marL="457200" indent="0" algn="ctr">
              <a:buNone/>
              <a:defRPr sz="4800">
                <a:solidFill>
                  <a:schemeClr val="bg1"/>
                </a:solidFill>
                <a:latin typeface="Helvetica Neue Light"/>
                <a:cs typeface="Helvetica Neue Light"/>
              </a:defRPr>
            </a:lvl2pPr>
            <a:lvl3pPr marL="914400" indent="0" algn="ctr">
              <a:buNone/>
              <a:defRPr sz="4800">
                <a:solidFill>
                  <a:schemeClr val="bg1"/>
                </a:solidFill>
                <a:latin typeface="Helvetica Neue Light"/>
                <a:cs typeface="Helvetica Neue Light"/>
              </a:defRPr>
            </a:lvl3pPr>
            <a:lvl4pPr marL="1371600" indent="0" algn="ctr">
              <a:buNone/>
              <a:defRPr sz="4800">
                <a:solidFill>
                  <a:schemeClr val="bg1"/>
                </a:solidFill>
                <a:latin typeface="Helvetica Neue Light"/>
                <a:cs typeface="Helvetica Neue Light"/>
              </a:defRPr>
            </a:lvl4pPr>
            <a:lvl5pPr marL="1828800" indent="0" algn="ctr">
              <a:buNone/>
              <a:defRPr sz="4800">
                <a:solidFill>
                  <a:schemeClr val="bg1"/>
                </a:solidFill>
                <a:latin typeface="Helvetica Neue Light"/>
                <a:cs typeface="Helvetica Neue Light"/>
              </a:defRPr>
            </a:lvl5pPr>
          </a:lstStyle>
          <a:p>
            <a:pPr lvl="0"/>
            <a:r>
              <a:rPr lang="en-CA" dirty="0"/>
              <a:t>Title / Subtitle Here</a:t>
            </a:r>
            <a:endParaRPr lang="en-US" dirty="0"/>
          </a:p>
        </p:txBody>
      </p:sp>
      <p:pic>
        <p:nvPicPr>
          <p:cNvPr id="3" name="Graphic 2">
            <a:extLst>
              <a:ext uri="{FF2B5EF4-FFF2-40B4-BE49-F238E27FC236}">
                <a16:creationId xmlns:a16="http://schemas.microsoft.com/office/drawing/2014/main" id="{0F01D60C-FEB3-CC4E-8ADE-80A4BF283D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8770" y="352061"/>
            <a:ext cx="3475480" cy="1648061"/>
          </a:xfrm>
          <a:prstGeom prst="rect">
            <a:avLst/>
          </a:prstGeom>
        </p:spPr>
      </p:pic>
    </p:spTree>
    <p:extLst>
      <p:ext uri="{BB962C8B-B14F-4D97-AF65-F5344CB8AC3E}">
        <p14:creationId xmlns:p14="http://schemas.microsoft.com/office/powerpoint/2010/main" val="143425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Text, letter&#10;&#10;Description automatically generated">
            <a:extLst>
              <a:ext uri="{FF2B5EF4-FFF2-40B4-BE49-F238E27FC236}">
                <a16:creationId xmlns:a16="http://schemas.microsoft.com/office/drawing/2014/main" id="{15C582F8-4FCF-3D4D-8695-0AD02C333B54}"/>
              </a:ext>
            </a:extLst>
          </p:cNvPr>
          <p:cNvPicPr>
            <a:picLocks noChangeAspect="1"/>
          </p:cNvPicPr>
          <p:nvPr userDrawn="1"/>
        </p:nvPicPr>
        <p:blipFill>
          <a:blip r:embed="rId3"/>
          <a:stretch>
            <a:fillRect/>
          </a:stretch>
        </p:blipFill>
        <p:spPr>
          <a:xfrm flipH="1">
            <a:off x="0" y="0"/>
            <a:ext cx="9144000" cy="5143500"/>
          </a:xfrm>
          <a:prstGeom prst="rect">
            <a:avLst/>
          </a:prstGeom>
        </p:spPr>
      </p:pic>
      <p:sp>
        <p:nvSpPr>
          <p:cNvPr id="4" name="Rectangle 3"/>
          <p:cNvSpPr/>
          <p:nvPr userDrawn="1"/>
        </p:nvSpPr>
        <p:spPr>
          <a:xfrm>
            <a:off x="0" y="848412"/>
            <a:ext cx="9144000" cy="4057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229441" y="31519"/>
            <a:ext cx="8389903" cy="800739"/>
          </a:xfrm>
        </p:spPr>
        <p:txBody>
          <a:bodyPr>
            <a:normAutofit/>
          </a:bodyPr>
          <a:lstStyle>
            <a:lvl1pPr algn="l">
              <a:defRPr sz="2800" b="1">
                <a:solidFill>
                  <a:schemeClr val="tx1"/>
                </a:solidFill>
                <a:latin typeface="Arial"/>
                <a:cs typeface="Arial"/>
              </a:defRPr>
            </a:lvl1pPr>
          </a:lstStyle>
          <a:p>
            <a:r>
              <a:rPr lang="en-CA" dirty="0"/>
              <a:t>Click to edit Master title style</a:t>
            </a:r>
            <a:endParaRPr lang="en-US" dirty="0"/>
          </a:p>
        </p:txBody>
      </p:sp>
      <p:sp>
        <p:nvSpPr>
          <p:cNvPr id="10" name="Content Placeholder 2"/>
          <p:cNvSpPr>
            <a:spLocks noGrp="1"/>
          </p:cNvSpPr>
          <p:nvPr>
            <p:ph idx="1"/>
          </p:nvPr>
        </p:nvSpPr>
        <p:spPr>
          <a:xfrm>
            <a:off x="451951" y="1200151"/>
            <a:ext cx="7280107" cy="3394472"/>
          </a:xfrm>
        </p:spPr>
        <p:txBody>
          <a:bodyPr/>
          <a:lstStyle>
            <a:lvl1pPr>
              <a:buClr>
                <a:srgbClr val="2398D4"/>
              </a:buClr>
              <a:defRPr sz="2800">
                <a:latin typeface="Arial"/>
                <a:cs typeface="Arial"/>
              </a:defRPr>
            </a:lvl1pPr>
            <a:lvl2pPr>
              <a:buClr>
                <a:srgbClr val="2398D4"/>
              </a:buClr>
              <a:defRPr sz="2400">
                <a:latin typeface="Arial"/>
                <a:cs typeface="Arial"/>
              </a:defRPr>
            </a:lvl2pPr>
            <a:lvl3pPr>
              <a:buClr>
                <a:srgbClr val="2398D4"/>
              </a:buClr>
              <a:defRPr sz="2000">
                <a:latin typeface="Arial"/>
                <a:cs typeface="Arial"/>
              </a:defRPr>
            </a:lvl3pPr>
            <a:lvl4pPr>
              <a:buClr>
                <a:srgbClr val="2398D4"/>
              </a:buClr>
              <a:defRPr>
                <a:latin typeface="Arial"/>
                <a:cs typeface="Arial"/>
              </a:defRPr>
            </a:lvl4pPr>
            <a:lvl5pPr>
              <a:buClr>
                <a:srgbClr val="2398D4"/>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Rectangle 1"/>
          <p:cNvSpPr/>
          <p:nvPr userDrawn="1"/>
        </p:nvSpPr>
        <p:spPr>
          <a:xfrm>
            <a:off x="-2" y="4946754"/>
            <a:ext cx="9144002" cy="1967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4909885"/>
            <a:ext cx="9144002" cy="5109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5FCC67F2-D7D0-F24F-96B2-F96E07BE1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84818" y="92572"/>
            <a:ext cx="1323625" cy="627659"/>
          </a:xfrm>
          <a:prstGeom prst="rect">
            <a:avLst/>
          </a:prstGeom>
        </p:spPr>
      </p:pic>
    </p:spTree>
    <p:extLst>
      <p:ext uri="{BB962C8B-B14F-4D97-AF65-F5344CB8AC3E}">
        <p14:creationId xmlns:p14="http://schemas.microsoft.com/office/powerpoint/2010/main" val="205799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5" y="1184275"/>
            <a:ext cx="8515350" cy="3365500"/>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4" name="Title 3"/>
          <p:cNvSpPr>
            <a:spLocks noGrp="1"/>
          </p:cNvSpPr>
          <p:nvPr>
            <p:ph type="title" hasCustomPrompt="1"/>
          </p:nvPr>
        </p:nvSpPr>
        <p:spPr/>
        <p:txBody>
          <a:bodyPr/>
          <a:lstStyle/>
          <a:p>
            <a:r>
              <a:rPr lang="fr-FR" noProof="0" dirty="0"/>
              <a:t>Cliquez pour modifier le titre</a:t>
            </a:r>
            <a:endParaRPr lang="en-GB" dirty="0"/>
          </a:p>
        </p:txBody>
      </p:sp>
      <p:sp>
        <p:nvSpPr>
          <p:cNvPr id="6" name="TextBox 5"/>
          <p:cNvSpPr txBox="1"/>
          <p:nvPr userDrawn="1"/>
        </p:nvSpPr>
        <p:spPr>
          <a:xfrm>
            <a:off x="619545" y="4749146"/>
            <a:ext cx="65" cy="123111"/>
          </a:xfrm>
          <a:prstGeom prst="rect">
            <a:avLst/>
          </a:prstGeom>
          <a:noFill/>
        </p:spPr>
        <p:txBody>
          <a:bodyPr wrap="none" lIns="0" tIns="0" rIns="0" bIns="0" rtlCol="0">
            <a:spAutoFit/>
          </a:bodyPr>
          <a:lstStyle/>
          <a:p>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42344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8739"/>
          </a:xfrm>
          <a:prstGeom prst="rect">
            <a:avLst/>
          </a:prstGeom>
        </p:spPr>
        <p:txBody>
          <a:bodyPr vert="horz" lIns="91440" tIns="45720" rIns="91440" bIns="45720" rtlCol="0" anchor="ctr">
            <a:noAutofit/>
          </a:bodyPr>
          <a:lstStyle/>
          <a:p>
            <a:r>
              <a:rPr lang="en-CA" dirty="0"/>
              <a:t>Click to edit Master title style</a:t>
            </a:r>
            <a:endParaRPr lang="en-US" dirty="0"/>
          </a:p>
        </p:txBody>
      </p:sp>
      <p:sp>
        <p:nvSpPr>
          <p:cNvPr id="3" name="Text Placeholder 2"/>
          <p:cNvSpPr>
            <a:spLocks noGrp="1"/>
          </p:cNvSpPr>
          <p:nvPr>
            <p:ph type="body" idx="1"/>
          </p:nvPr>
        </p:nvSpPr>
        <p:spPr>
          <a:xfrm>
            <a:off x="457200" y="1200151"/>
            <a:ext cx="8229600" cy="3227736"/>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59" r:id="rId1"/>
    <p:sldLayoutId id="2147483657" r:id="rId2"/>
    <p:sldLayoutId id="2147483656" r:id="rId3"/>
    <p:sldLayoutId id="2147483660" r:id="rId4"/>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sv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8.png"/><Relationship Id="rId3" Type="http://schemas.openxmlformats.org/officeDocument/2006/relationships/image" Target="../media/image22.svg"/><Relationship Id="rId7" Type="http://schemas.openxmlformats.org/officeDocument/2006/relationships/image" Target="../media/image26.png"/><Relationship Id="rId12" Type="http://schemas.openxmlformats.org/officeDocument/2006/relationships/image" Target="../media/image37.svg"/><Relationship Id="rId2" Type="http://schemas.openxmlformats.org/officeDocument/2006/relationships/image" Target="../media/image21.png"/><Relationship Id="rId16"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6.png"/><Relationship Id="rId5" Type="http://schemas.openxmlformats.org/officeDocument/2006/relationships/image" Target="../media/image24.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3.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github.com/aligungr/UERANSIM" TargetMode="External"/><Relationship Id="rId4" Type="http://schemas.openxmlformats.org/officeDocument/2006/relationships/hyperlink" Target="https://github.com/free5gc/free5gc" TargetMode="External"/><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77C0882-7C4F-4243-89EA-1783FC84D7CC}"/>
              </a:ext>
            </a:extLst>
          </p:cNvPr>
          <p:cNvSpPr>
            <a:spLocks noGrp="1"/>
          </p:cNvSpPr>
          <p:nvPr>
            <p:ph type="body" sz="quarter" idx="12"/>
          </p:nvPr>
        </p:nvSpPr>
        <p:spPr/>
        <p:txBody>
          <a:bodyPr/>
          <a:lstStyle/>
          <a:p>
            <a:r>
              <a:rPr lang="pl-PL" sz="1500" dirty="0">
                <a:solidFill>
                  <a:schemeClr val="bg1"/>
                </a:solidFill>
              </a:rPr>
              <a:t>13.01.2022</a:t>
            </a:r>
            <a:endParaRPr lang="en-US" sz="1500" dirty="0">
              <a:solidFill>
                <a:schemeClr val="bg1"/>
              </a:solidFill>
            </a:endParaRPr>
          </a:p>
        </p:txBody>
      </p:sp>
      <p:sp>
        <p:nvSpPr>
          <p:cNvPr id="3" name="Symbol zastępczy tekstu 2">
            <a:extLst>
              <a:ext uri="{FF2B5EF4-FFF2-40B4-BE49-F238E27FC236}">
                <a16:creationId xmlns:a16="http://schemas.microsoft.com/office/drawing/2014/main" id="{69F5C6C3-B939-4DC8-9DA6-E7C8F97DAAA9}"/>
              </a:ext>
            </a:extLst>
          </p:cNvPr>
          <p:cNvSpPr>
            <a:spLocks noGrp="1"/>
          </p:cNvSpPr>
          <p:nvPr>
            <p:ph type="body" sz="quarter" idx="10"/>
          </p:nvPr>
        </p:nvSpPr>
        <p:spPr>
          <a:xfrm>
            <a:off x="328770" y="2283219"/>
            <a:ext cx="7537596" cy="1321357"/>
          </a:xfrm>
          <a:solidFill>
            <a:schemeClr val="bg1">
              <a:alpha val="80000"/>
            </a:schemeClr>
          </a:solidFill>
        </p:spPr>
        <p:txBody>
          <a:bodyPr/>
          <a:lstStyle/>
          <a:p>
            <a:r>
              <a:rPr lang="en-US" dirty="0"/>
              <a:t>ONAP for </a:t>
            </a:r>
            <a:r>
              <a:rPr lang="en-US" dirty="0" err="1"/>
              <a:t>xNF</a:t>
            </a:r>
            <a:r>
              <a:rPr lang="en-US" dirty="0"/>
              <a:t> Based 5G Service Orchestration</a:t>
            </a:r>
            <a:endParaRPr lang="pl-PL" dirty="0"/>
          </a:p>
        </p:txBody>
      </p:sp>
      <p:sp>
        <p:nvSpPr>
          <p:cNvPr id="4" name="Symbol zastępczy tekstu 3">
            <a:extLst>
              <a:ext uri="{FF2B5EF4-FFF2-40B4-BE49-F238E27FC236}">
                <a16:creationId xmlns:a16="http://schemas.microsoft.com/office/drawing/2014/main" id="{07357DA4-10A3-4F96-93A8-8B455396609A}"/>
              </a:ext>
            </a:extLst>
          </p:cNvPr>
          <p:cNvSpPr>
            <a:spLocks noGrp="1"/>
          </p:cNvSpPr>
          <p:nvPr>
            <p:ph type="body" sz="quarter" idx="11"/>
          </p:nvPr>
        </p:nvSpPr>
        <p:spPr>
          <a:xfrm>
            <a:off x="89502" y="3921901"/>
            <a:ext cx="6534726" cy="403106"/>
          </a:xfrm>
          <a:noFill/>
        </p:spPr>
        <p:txBody>
          <a:bodyPr/>
          <a:lstStyle/>
          <a:p>
            <a:r>
              <a:rPr lang="en-US" sz="2100" dirty="0"/>
              <a:t>Łukasz Rajewski, Michał Chabiera </a:t>
            </a:r>
            <a:r>
              <a:rPr lang="pl-PL" sz="2100" dirty="0"/>
              <a:t>(Orange)</a:t>
            </a:r>
          </a:p>
          <a:p>
            <a:r>
              <a:rPr lang="en-US" sz="2100" dirty="0" err="1"/>
              <a:t>Abderaouf</a:t>
            </a:r>
            <a:r>
              <a:rPr lang="en-US" sz="2100" dirty="0"/>
              <a:t> </a:t>
            </a:r>
            <a:r>
              <a:rPr lang="en-US" sz="2100" dirty="0" err="1"/>
              <a:t>Khichane</a:t>
            </a:r>
            <a:r>
              <a:rPr lang="en-US" sz="2100" dirty="0"/>
              <a:t>, Ilhem </a:t>
            </a:r>
            <a:r>
              <a:rPr lang="en-US" sz="2100" dirty="0" err="1"/>
              <a:t>Fajjari</a:t>
            </a:r>
            <a:r>
              <a:rPr lang="pl-PL" sz="2100" dirty="0"/>
              <a:t> (Orange)</a:t>
            </a:r>
          </a:p>
          <a:p>
            <a:r>
              <a:rPr lang="pl-PL" sz="2100" dirty="0" err="1"/>
              <a:t>Seshu</a:t>
            </a:r>
            <a:r>
              <a:rPr lang="pl-PL" sz="2100" dirty="0"/>
              <a:t> Kumar</a:t>
            </a:r>
            <a:r>
              <a:rPr lang="en-US" sz="2100" dirty="0"/>
              <a:t> (</a:t>
            </a:r>
            <a:r>
              <a:rPr lang="pl-PL" sz="2100" dirty="0" err="1"/>
              <a:t>Huawei</a:t>
            </a:r>
            <a:r>
              <a:rPr lang="en-US" sz="2100" dirty="0"/>
              <a:t>)</a:t>
            </a:r>
            <a:endParaRPr lang="pl-PL" sz="2100" dirty="0"/>
          </a:p>
          <a:p>
            <a:endParaRPr lang="en-US" sz="2100" dirty="0"/>
          </a:p>
        </p:txBody>
      </p:sp>
    </p:spTree>
    <p:extLst>
      <p:ext uri="{BB962C8B-B14F-4D97-AF65-F5344CB8AC3E}">
        <p14:creationId xmlns:p14="http://schemas.microsoft.com/office/powerpoint/2010/main" val="1688618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2">
            <a:extLst>
              <a:ext uri="{FF2B5EF4-FFF2-40B4-BE49-F238E27FC236}">
                <a16:creationId xmlns:a16="http://schemas.microsoft.com/office/drawing/2014/main" id="{3E3D315A-204A-40AA-B487-C9A72FF67F7A}"/>
              </a:ext>
            </a:extLst>
          </p:cNvPr>
          <p:cNvSpPr txBox="1">
            <a:spLocks/>
          </p:cNvSpPr>
          <p:nvPr/>
        </p:nvSpPr>
        <p:spPr>
          <a:xfrm>
            <a:off x="803202" y="3756180"/>
            <a:ext cx="7537596" cy="1321357"/>
          </a:xfrm>
          <a:prstGeom prst="rect">
            <a:avLst/>
          </a:prstGeom>
          <a:solidFill>
            <a:schemeClr val="bg1">
              <a:alpha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Orchestration of Free5GC using ONAP</a:t>
            </a:r>
            <a:endParaRPr lang="pl-PL" sz="4800" dirty="0"/>
          </a:p>
        </p:txBody>
      </p:sp>
    </p:spTree>
    <p:extLst>
      <p:ext uri="{BB962C8B-B14F-4D97-AF65-F5344CB8AC3E}">
        <p14:creationId xmlns:p14="http://schemas.microsoft.com/office/powerpoint/2010/main" val="403242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77665C1-82A1-4DC8-8812-7F96E1284DC5}"/>
              </a:ext>
            </a:extLst>
          </p:cNvPr>
          <p:cNvSpPr>
            <a:spLocks noGrp="1"/>
          </p:cNvSpPr>
          <p:nvPr>
            <p:ph type="title"/>
          </p:nvPr>
        </p:nvSpPr>
        <p:spPr>
          <a:xfrm>
            <a:off x="206435" y="77357"/>
            <a:ext cx="8389903" cy="629136"/>
          </a:xfrm>
        </p:spPr>
        <p:txBody>
          <a:bodyPr>
            <a:noAutofit/>
          </a:bodyPr>
          <a:lstStyle/>
          <a:p>
            <a:r>
              <a:rPr lang="en-US" sz="3000" dirty="0"/>
              <a:t>ONAP for </a:t>
            </a:r>
            <a:r>
              <a:rPr lang="en-US" sz="3000" dirty="0" err="1"/>
              <a:t>xNF</a:t>
            </a:r>
            <a:r>
              <a:rPr lang="en-US" sz="3000" dirty="0"/>
              <a:t> Based 5G Service </a:t>
            </a:r>
            <a:br>
              <a:rPr lang="pl-PL" sz="3000" dirty="0"/>
            </a:br>
            <a:r>
              <a:rPr lang="en-US" sz="3000" dirty="0"/>
              <a:t>Orchestration</a:t>
            </a:r>
            <a:endParaRPr lang="pl-PL" sz="3000" dirty="0"/>
          </a:p>
        </p:txBody>
      </p:sp>
      <p:cxnSp>
        <p:nvCxnSpPr>
          <p:cNvPr id="4" name="Łącznik prosty 3">
            <a:extLst>
              <a:ext uri="{FF2B5EF4-FFF2-40B4-BE49-F238E27FC236}">
                <a16:creationId xmlns:a16="http://schemas.microsoft.com/office/drawing/2014/main" id="{D929D92F-786F-42CF-B400-EFADD54A3E34}"/>
              </a:ext>
            </a:extLst>
          </p:cNvPr>
          <p:cNvCxnSpPr>
            <a:cxnSpLocks/>
          </p:cNvCxnSpPr>
          <p:nvPr/>
        </p:nvCxnSpPr>
        <p:spPr>
          <a:xfrm>
            <a:off x="1375207" y="4051594"/>
            <a:ext cx="783044" cy="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hmurka 4">
            <a:extLst>
              <a:ext uri="{FF2B5EF4-FFF2-40B4-BE49-F238E27FC236}">
                <a16:creationId xmlns:a16="http://schemas.microsoft.com/office/drawing/2014/main" id="{0FF1D985-1C87-47C0-8146-55812E96AFC7}"/>
              </a:ext>
            </a:extLst>
          </p:cNvPr>
          <p:cNvSpPr/>
          <p:nvPr/>
        </p:nvSpPr>
        <p:spPr>
          <a:xfrm>
            <a:off x="462883" y="3577324"/>
            <a:ext cx="1013846" cy="1023878"/>
          </a:xfrm>
          <a:prstGeom prst="clou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400"/>
          </a:p>
        </p:txBody>
      </p:sp>
      <p:pic>
        <p:nvPicPr>
          <p:cNvPr id="6" name="Grafika 5" descr="Wieża telefonii komórkowej">
            <a:extLst>
              <a:ext uri="{FF2B5EF4-FFF2-40B4-BE49-F238E27FC236}">
                <a16:creationId xmlns:a16="http://schemas.microsoft.com/office/drawing/2014/main" id="{0414559D-C420-4F6F-8903-3E66E8018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1292" y="3543504"/>
            <a:ext cx="914400" cy="914400"/>
          </a:xfrm>
          <a:prstGeom prst="rect">
            <a:avLst/>
          </a:prstGeom>
        </p:spPr>
      </p:pic>
      <p:grpSp>
        <p:nvGrpSpPr>
          <p:cNvPr id="7" name="Grupa 6">
            <a:extLst>
              <a:ext uri="{FF2B5EF4-FFF2-40B4-BE49-F238E27FC236}">
                <a16:creationId xmlns:a16="http://schemas.microsoft.com/office/drawing/2014/main" id="{2D2E940B-93BE-4EF5-B928-631AF446BB86}"/>
              </a:ext>
            </a:extLst>
          </p:cNvPr>
          <p:cNvGrpSpPr/>
          <p:nvPr/>
        </p:nvGrpSpPr>
        <p:grpSpPr>
          <a:xfrm>
            <a:off x="4449481" y="1512113"/>
            <a:ext cx="2448272" cy="648071"/>
            <a:chOff x="3995936" y="1349323"/>
            <a:chExt cx="2448272" cy="648072"/>
          </a:xfrm>
        </p:grpSpPr>
        <p:sp>
          <p:nvSpPr>
            <p:cNvPr id="8" name="Prostokąt: zaokrąglone rogi 7">
              <a:extLst>
                <a:ext uri="{FF2B5EF4-FFF2-40B4-BE49-F238E27FC236}">
                  <a16:creationId xmlns:a16="http://schemas.microsoft.com/office/drawing/2014/main" id="{455938BD-5F85-4A8C-BDAB-1C76BDF1D61B}"/>
                </a:ext>
              </a:extLst>
            </p:cNvPr>
            <p:cNvSpPr/>
            <p:nvPr/>
          </p:nvSpPr>
          <p:spPr>
            <a:xfrm>
              <a:off x="3995936" y="1349323"/>
              <a:ext cx="2448272" cy="648072"/>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err="1">
                  <a:solidFill>
                    <a:srgbClr val="000000"/>
                  </a:solidFill>
                  <a:latin typeface="Calibri" panose="020F0502020204030204" pitchFamily="34" charset="0"/>
                  <a:cs typeface="Calibri" panose="020F0502020204030204" pitchFamily="34" charset="0"/>
                </a:rPr>
                <a:t>xNF</a:t>
              </a:r>
              <a:r>
                <a:rPr lang="pl-PL" sz="1600" dirty="0">
                  <a:solidFill>
                    <a:srgbClr val="000000"/>
                  </a:solidFill>
                  <a:latin typeface="Calibri" panose="020F0502020204030204" pitchFamily="34" charset="0"/>
                  <a:cs typeface="Calibri" panose="020F0502020204030204" pitchFamily="34" charset="0"/>
                </a:rPr>
                <a:t> </a:t>
              </a:r>
              <a:r>
                <a:rPr lang="pl-PL" sz="1600" dirty="0" err="1">
                  <a:solidFill>
                    <a:srgbClr val="000000"/>
                  </a:solidFill>
                  <a:latin typeface="Calibri" panose="020F0502020204030204" pitchFamily="34" charset="0"/>
                  <a:cs typeface="Calibri" panose="020F0502020204030204" pitchFamily="34" charset="0"/>
                </a:rPr>
                <a:t>Orchestration</a:t>
              </a: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p:txBody>
        </p:sp>
        <p:pic>
          <p:nvPicPr>
            <p:cNvPr id="9" name="Obraz 8">
              <a:extLst>
                <a:ext uri="{FF2B5EF4-FFF2-40B4-BE49-F238E27FC236}">
                  <a16:creationId xmlns:a16="http://schemas.microsoft.com/office/drawing/2014/main" id="{6C1C71C2-7404-4876-BFFB-C56BE0869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589" y="1489552"/>
              <a:ext cx="1774965" cy="379399"/>
            </a:xfrm>
            <a:prstGeom prst="rect">
              <a:avLst/>
            </a:prstGeom>
          </p:spPr>
        </p:pic>
      </p:grpSp>
      <p:sp>
        <p:nvSpPr>
          <p:cNvPr id="10" name="Prostokąt: zaokrąglone rogi 9">
            <a:extLst>
              <a:ext uri="{FF2B5EF4-FFF2-40B4-BE49-F238E27FC236}">
                <a16:creationId xmlns:a16="http://schemas.microsoft.com/office/drawing/2014/main" id="{76A564D8-6E0F-4648-A29D-4E4B998D3834}"/>
              </a:ext>
            </a:extLst>
          </p:cNvPr>
          <p:cNvSpPr/>
          <p:nvPr/>
        </p:nvSpPr>
        <p:spPr>
          <a:xfrm>
            <a:off x="2534074" y="3786238"/>
            <a:ext cx="1541186" cy="51965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r>
              <a:rPr lang="pl-PL" sz="1400" dirty="0">
                <a:solidFill>
                  <a:srgbClr val="000000"/>
                </a:solidFill>
                <a:latin typeface="Calibri" panose="020F0502020204030204" pitchFamily="34" charset="0"/>
                <a:cs typeface="Calibri" panose="020F0502020204030204" pitchFamily="34" charset="0"/>
              </a:rPr>
              <a:t>5G RAN PNF/CNF</a:t>
            </a:r>
          </a:p>
        </p:txBody>
      </p:sp>
      <p:sp>
        <p:nvSpPr>
          <p:cNvPr id="11" name="Prostokąt: zaokrąglone rogi 10">
            <a:extLst>
              <a:ext uri="{FF2B5EF4-FFF2-40B4-BE49-F238E27FC236}">
                <a16:creationId xmlns:a16="http://schemas.microsoft.com/office/drawing/2014/main" id="{F6378D11-F9A7-4361-B721-A0C4E634B14E}"/>
              </a:ext>
            </a:extLst>
          </p:cNvPr>
          <p:cNvSpPr/>
          <p:nvPr/>
        </p:nvSpPr>
        <p:spPr>
          <a:xfrm>
            <a:off x="4903024" y="3788297"/>
            <a:ext cx="1541186" cy="51965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r>
              <a:rPr lang="pl-PL" sz="1500" dirty="0">
                <a:solidFill>
                  <a:srgbClr val="000000"/>
                </a:solidFill>
                <a:latin typeface="Calibri" panose="020F0502020204030204" pitchFamily="34" charset="0"/>
                <a:cs typeface="Calibri" panose="020F0502020204030204" pitchFamily="34" charset="0"/>
              </a:rPr>
              <a:t>5G CORE CNF</a:t>
            </a:r>
          </a:p>
        </p:txBody>
      </p:sp>
      <p:cxnSp>
        <p:nvCxnSpPr>
          <p:cNvPr id="12" name="Łącznik prosty 11">
            <a:extLst>
              <a:ext uri="{FF2B5EF4-FFF2-40B4-BE49-F238E27FC236}">
                <a16:creationId xmlns:a16="http://schemas.microsoft.com/office/drawing/2014/main" id="{8DB288F2-4866-4CA5-AAE3-C355FF923E64}"/>
              </a:ext>
            </a:extLst>
          </p:cNvPr>
          <p:cNvCxnSpPr>
            <a:cxnSpLocks/>
          </p:cNvCxnSpPr>
          <p:nvPr/>
        </p:nvCxnSpPr>
        <p:spPr>
          <a:xfrm>
            <a:off x="4075260" y="4056149"/>
            <a:ext cx="827764" cy="205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30D6BC4C-D5B3-47A8-90CF-3CA5D0D43125}"/>
              </a:ext>
            </a:extLst>
          </p:cNvPr>
          <p:cNvCxnSpPr>
            <a:stCxn id="8" idx="2"/>
            <a:endCxn id="10" idx="0"/>
          </p:cNvCxnSpPr>
          <p:nvPr/>
        </p:nvCxnSpPr>
        <p:spPr>
          <a:xfrm flipH="1">
            <a:off x="3304665" y="2160190"/>
            <a:ext cx="2368950" cy="1626049"/>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7831F47D-88A4-49EE-A7C8-195E5CF97672}"/>
              </a:ext>
            </a:extLst>
          </p:cNvPr>
          <p:cNvCxnSpPr>
            <a:stCxn id="8" idx="2"/>
            <a:endCxn id="11" idx="0"/>
          </p:cNvCxnSpPr>
          <p:nvPr/>
        </p:nvCxnSpPr>
        <p:spPr>
          <a:xfrm>
            <a:off x="5673615" y="2160189"/>
            <a:ext cx="0" cy="1628108"/>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Łącznik prosty 14">
            <a:extLst>
              <a:ext uri="{FF2B5EF4-FFF2-40B4-BE49-F238E27FC236}">
                <a16:creationId xmlns:a16="http://schemas.microsoft.com/office/drawing/2014/main" id="{C8AF9474-274C-49D2-A813-0C83CE363ADE}"/>
              </a:ext>
            </a:extLst>
          </p:cNvPr>
          <p:cNvCxnSpPr>
            <a:cxnSpLocks/>
            <a:stCxn id="8" idx="3"/>
            <a:endCxn id="16" idx="1"/>
          </p:cNvCxnSpPr>
          <p:nvPr/>
        </p:nvCxnSpPr>
        <p:spPr>
          <a:xfrm flipV="1">
            <a:off x="6897752" y="1835513"/>
            <a:ext cx="957810" cy="641"/>
          </a:xfrm>
          <a:prstGeom prst="line">
            <a:avLst/>
          </a:prstGeom>
          <a:ln w="19050">
            <a:solidFill>
              <a:srgbClr val="448AAD"/>
            </a:solidFill>
            <a:prstDash val="dash"/>
          </a:ln>
        </p:spPr>
        <p:style>
          <a:lnRef idx="1">
            <a:schemeClr val="accent1"/>
          </a:lnRef>
          <a:fillRef idx="0">
            <a:schemeClr val="accent1"/>
          </a:fillRef>
          <a:effectRef idx="0">
            <a:schemeClr val="accent1"/>
          </a:effectRef>
          <a:fontRef idx="minor">
            <a:schemeClr val="tx1"/>
          </a:fontRef>
        </p:style>
      </p:cxnSp>
      <p:sp>
        <p:nvSpPr>
          <p:cNvPr id="16" name="Prostokąt: zaokrąglone rogi 15">
            <a:extLst>
              <a:ext uri="{FF2B5EF4-FFF2-40B4-BE49-F238E27FC236}">
                <a16:creationId xmlns:a16="http://schemas.microsoft.com/office/drawing/2014/main" id="{2F462BB5-F8B6-47EB-A11C-84A52279E801}"/>
              </a:ext>
            </a:extLst>
          </p:cNvPr>
          <p:cNvSpPr/>
          <p:nvPr/>
        </p:nvSpPr>
        <p:spPr>
          <a:xfrm>
            <a:off x="7855562" y="1575686"/>
            <a:ext cx="914400" cy="51965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rgbClr val="000000"/>
                </a:solidFill>
                <a:latin typeface="Calibri" panose="020F0502020204030204" pitchFamily="34" charset="0"/>
                <a:cs typeface="Calibri" panose="020F0502020204030204" pitchFamily="34" charset="0"/>
              </a:rPr>
              <a:t>ADMIN</a:t>
            </a:r>
          </a:p>
        </p:txBody>
      </p:sp>
      <p:cxnSp>
        <p:nvCxnSpPr>
          <p:cNvPr id="17" name="Łącznik prosty 16">
            <a:extLst>
              <a:ext uri="{FF2B5EF4-FFF2-40B4-BE49-F238E27FC236}">
                <a16:creationId xmlns:a16="http://schemas.microsoft.com/office/drawing/2014/main" id="{9BBBCEB9-5631-4E99-942F-DB212F075375}"/>
              </a:ext>
            </a:extLst>
          </p:cNvPr>
          <p:cNvCxnSpPr>
            <a:cxnSpLocks/>
          </p:cNvCxnSpPr>
          <p:nvPr/>
        </p:nvCxnSpPr>
        <p:spPr>
          <a:xfrm flipH="1" flipV="1">
            <a:off x="3699439" y="1224921"/>
            <a:ext cx="1203584" cy="2775785"/>
          </a:xfrm>
          <a:prstGeom prst="line">
            <a:avLst/>
          </a:prstGeom>
          <a:ln w="25400">
            <a:solidFill>
              <a:srgbClr val="448AAD"/>
            </a:solidFill>
            <a:prstDash val="dash"/>
          </a:ln>
        </p:spPr>
        <p:style>
          <a:lnRef idx="1">
            <a:schemeClr val="accent1"/>
          </a:lnRef>
          <a:fillRef idx="0">
            <a:schemeClr val="accent1"/>
          </a:fillRef>
          <a:effectRef idx="0">
            <a:schemeClr val="accent1"/>
          </a:effectRef>
          <a:fontRef idx="minor">
            <a:schemeClr val="tx1"/>
          </a:fontRef>
        </p:style>
      </p:cxnSp>
      <p:pic>
        <p:nvPicPr>
          <p:cNvPr id="18" name="Grafika 17" descr="Dokument">
            <a:extLst>
              <a:ext uri="{FF2B5EF4-FFF2-40B4-BE49-F238E27FC236}">
                <a16:creationId xmlns:a16="http://schemas.microsoft.com/office/drawing/2014/main" id="{A35C79E8-0CC7-4B6B-9A02-37210FC374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1646" y="2183026"/>
            <a:ext cx="476915" cy="476915"/>
          </a:xfrm>
          <a:prstGeom prst="rect">
            <a:avLst/>
          </a:prstGeom>
        </p:spPr>
      </p:pic>
      <p:pic>
        <p:nvPicPr>
          <p:cNvPr id="19" name="Grafika 18" descr="Programista">
            <a:extLst>
              <a:ext uri="{FF2B5EF4-FFF2-40B4-BE49-F238E27FC236}">
                <a16:creationId xmlns:a16="http://schemas.microsoft.com/office/drawing/2014/main" id="{23881187-BF2E-43AD-A214-9FDCCEC0DE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561" y="733860"/>
            <a:ext cx="914400" cy="914400"/>
          </a:xfrm>
          <a:prstGeom prst="rect">
            <a:avLst/>
          </a:prstGeom>
        </p:spPr>
      </p:pic>
      <p:pic>
        <p:nvPicPr>
          <p:cNvPr id="20" name="Grafika 19" descr="Serwer">
            <a:extLst>
              <a:ext uri="{FF2B5EF4-FFF2-40B4-BE49-F238E27FC236}">
                <a16:creationId xmlns:a16="http://schemas.microsoft.com/office/drawing/2014/main" id="{9FA609E2-EBC5-4222-A5C8-65C3B4CE55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7501" y="2382136"/>
            <a:ext cx="955579" cy="955580"/>
          </a:xfrm>
          <a:prstGeom prst="rect">
            <a:avLst/>
          </a:prstGeom>
        </p:spPr>
      </p:pic>
      <p:pic>
        <p:nvPicPr>
          <p:cNvPr id="21" name="Grafika 20" descr="Serwer">
            <a:extLst>
              <a:ext uri="{FF2B5EF4-FFF2-40B4-BE49-F238E27FC236}">
                <a16:creationId xmlns:a16="http://schemas.microsoft.com/office/drawing/2014/main" id="{8A5E850C-04AA-455B-A8CE-BDBD3DB26E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0729" y="2382136"/>
            <a:ext cx="955579" cy="955580"/>
          </a:xfrm>
          <a:prstGeom prst="rect">
            <a:avLst/>
          </a:prstGeom>
        </p:spPr>
      </p:pic>
      <p:pic>
        <p:nvPicPr>
          <p:cNvPr id="22" name="Grafika 21" descr="Serwer">
            <a:extLst>
              <a:ext uri="{FF2B5EF4-FFF2-40B4-BE49-F238E27FC236}">
                <a16:creationId xmlns:a16="http://schemas.microsoft.com/office/drawing/2014/main" id="{B8540A18-03A3-4804-856A-17FF47F7E6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79055" y="2382136"/>
            <a:ext cx="955579" cy="955580"/>
          </a:xfrm>
          <a:prstGeom prst="rect">
            <a:avLst/>
          </a:prstGeom>
        </p:spPr>
      </p:pic>
      <p:pic>
        <p:nvPicPr>
          <p:cNvPr id="23" name="Picture 2" descr="DevStack, OpenStack i OpenStack z Kolla na kontenerach - blogi ...">
            <a:extLst>
              <a:ext uri="{FF2B5EF4-FFF2-40B4-BE49-F238E27FC236}">
                <a16:creationId xmlns:a16="http://schemas.microsoft.com/office/drawing/2014/main" id="{731327F4-9E97-4AEF-A0F2-F4F2697CC6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13468" y="2142530"/>
            <a:ext cx="1345707" cy="288731"/>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4" name="Prostokąt: zaokrąglone rogi 23">
            <a:extLst>
              <a:ext uri="{FF2B5EF4-FFF2-40B4-BE49-F238E27FC236}">
                <a16:creationId xmlns:a16="http://schemas.microsoft.com/office/drawing/2014/main" id="{3624A775-6033-4D2D-AE40-8FCBDD1BB052}"/>
              </a:ext>
            </a:extLst>
          </p:cNvPr>
          <p:cNvSpPr/>
          <p:nvPr/>
        </p:nvSpPr>
        <p:spPr>
          <a:xfrm>
            <a:off x="1194370" y="1499040"/>
            <a:ext cx="743228" cy="508862"/>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rgbClr val="000000"/>
                </a:solidFill>
              </a:rPr>
              <a:t>VNF</a:t>
            </a:r>
            <a:endParaRPr lang="pl-PL" sz="1600" dirty="0">
              <a:solidFill>
                <a:srgbClr val="000000"/>
              </a:solidFill>
            </a:endParaRPr>
          </a:p>
        </p:txBody>
      </p:sp>
      <p:sp>
        <p:nvSpPr>
          <p:cNvPr id="25" name="Prostokąt: zaokrąglone rogi 24">
            <a:extLst>
              <a:ext uri="{FF2B5EF4-FFF2-40B4-BE49-F238E27FC236}">
                <a16:creationId xmlns:a16="http://schemas.microsoft.com/office/drawing/2014/main" id="{F15DAD31-63EF-45E7-8684-A3D7ECDDCF72}"/>
              </a:ext>
            </a:extLst>
          </p:cNvPr>
          <p:cNvSpPr/>
          <p:nvPr/>
        </p:nvSpPr>
        <p:spPr>
          <a:xfrm>
            <a:off x="1998508" y="1497478"/>
            <a:ext cx="743228" cy="508862"/>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rgbClr val="000000"/>
                </a:solidFill>
              </a:rPr>
              <a:t>VNF</a:t>
            </a:r>
            <a:endParaRPr lang="pl-PL" sz="1600" dirty="0">
              <a:solidFill>
                <a:srgbClr val="000000"/>
              </a:solidFill>
            </a:endParaRPr>
          </a:p>
        </p:txBody>
      </p:sp>
      <p:pic>
        <p:nvPicPr>
          <p:cNvPr id="26" name="Obraz 25">
            <a:extLst>
              <a:ext uri="{FF2B5EF4-FFF2-40B4-BE49-F238E27FC236}">
                <a16:creationId xmlns:a16="http://schemas.microsoft.com/office/drawing/2014/main" id="{BF03753E-0822-4A07-A06C-F119669B37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8024" y="1545466"/>
            <a:ext cx="428509" cy="416011"/>
          </a:xfrm>
          <a:prstGeom prst="rect">
            <a:avLst/>
          </a:prstGeom>
        </p:spPr>
      </p:pic>
      <p:sp>
        <p:nvSpPr>
          <p:cNvPr id="27" name="Prostokąt: zaokrąglone rogi 26">
            <a:extLst>
              <a:ext uri="{FF2B5EF4-FFF2-40B4-BE49-F238E27FC236}">
                <a16:creationId xmlns:a16="http://schemas.microsoft.com/office/drawing/2014/main" id="{BA38D186-DD0A-4AE9-B13B-3521004C61B0}"/>
              </a:ext>
            </a:extLst>
          </p:cNvPr>
          <p:cNvSpPr/>
          <p:nvPr/>
        </p:nvSpPr>
        <p:spPr>
          <a:xfrm rot="16200000">
            <a:off x="1856627" y="1121746"/>
            <a:ext cx="508863" cy="214184"/>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sp>
        <p:nvSpPr>
          <p:cNvPr id="28" name="Prostokąt: zaokrąglone rogi 27">
            <a:extLst>
              <a:ext uri="{FF2B5EF4-FFF2-40B4-BE49-F238E27FC236}">
                <a16:creationId xmlns:a16="http://schemas.microsoft.com/office/drawing/2014/main" id="{3E48E314-AE42-4DC6-B64C-B2B5A81C26F0}"/>
              </a:ext>
            </a:extLst>
          </p:cNvPr>
          <p:cNvSpPr/>
          <p:nvPr/>
        </p:nvSpPr>
        <p:spPr>
          <a:xfrm rot="16200000">
            <a:off x="2119055" y="1121746"/>
            <a:ext cx="508863" cy="214184"/>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sp>
        <p:nvSpPr>
          <p:cNvPr id="29" name="Prostokąt: zaokrąglone rogi 28">
            <a:extLst>
              <a:ext uri="{FF2B5EF4-FFF2-40B4-BE49-F238E27FC236}">
                <a16:creationId xmlns:a16="http://schemas.microsoft.com/office/drawing/2014/main" id="{C03B4BFE-8EBB-484B-BBB5-61FB10F7E9E7}"/>
              </a:ext>
            </a:extLst>
          </p:cNvPr>
          <p:cNvSpPr/>
          <p:nvPr/>
        </p:nvSpPr>
        <p:spPr>
          <a:xfrm rot="16200000">
            <a:off x="2380931" y="1117825"/>
            <a:ext cx="508863" cy="214184"/>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pic>
        <p:nvPicPr>
          <p:cNvPr id="30" name="Grafika 29" descr="Serwer">
            <a:extLst>
              <a:ext uri="{FF2B5EF4-FFF2-40B4-BE49-F238E27FC236}">
                <a16:creationId xmlns:a16="http://schemas.microsoft.com/office/drawing/2014/main" id="{7813D4CE-0CF8-40C1-8E54-20494EE032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7944" y="2382139"/>
            <a:ext cx="955579" cy="955579"/>
          </a:xfrm>
          <a:prstGeom prst="rect">
            <a:avLst/>
          </a:prstGeom>
        </p:spPr>
      </p:pic>
      <p:sp>
        <p:nvSpPr>
          <p:cNvPr id="31" name="Prostokąt 30">
            <a:extLst>
              <a:ext uri="{FF2B5EF4-FFF2-40B4-BE49-F238E27FC236}">
                <a16:creationId xmlns:a16="http://schemas.microsoft.com/office/drawing/2014/main" id="{2EC37C3C-63DA-4CC5-8E69-D5C304C411D3}"/>
              </a:ext>
            </a:extLst>
          </p:cNvPr>
          <p:cNvSpPr/>
          <p:nvPr/>
        </p:nvSpPr>
        <p:spPr>
          <a:xfrm>
            <a:off x="304444" y="2895049"/>
            <a:ext cx="3283268" cy="45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solidFill>
                <a:srgbClr val="000000"/>
              </a:solidFill>
            </a:endParaRPr>
          </a:p>
        </p:txBody>
      </p:sp>
      <p:sp>
        <p:nvSpPr>
          <p:cNvPr id="32" name="Prostokąt: zaokrąglone rogi 31">
            <a:extLst>
              <a:ext uri="{FF2B5EF4-FFF2-40B4-BE49-F238E27FC236}">
                <a16:creationId xmlns:a16="http://schemas.microsoft.com/office/drawing/2014/main" id="{6E2B56C9-0F3F-471D-9C37-F19765C68A5A}"/>
              </a:ext>
            </a:extLst>
          </p:cNvPr>
          <p:cNvSpPr/>
          <p:nvPr/>
        </p:nvSpPr>
        <p:spPr>
          <a:xfrm>
            <a:off x="304446" y="879788"/>
            <a:ext cx="3400930" cy="2126951"/>
          </a:xfrm>
          <a:prstGeom prst="roundRect">
            <a:avLst/>
          </a:prstGeom>
          <a:noFill/>
          <a:ln w="19050">
            <a:solidFill>
              <a:srgbClr val="448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solidFill>
                <a:srgbClr val="000000"/>
              </a:solidFill>
            </a:endParaRPr>
          </a:p>
        </p:txBody>
      </p:sp>
      <p:sp>
        <p:nvSpPr>
          <p:cNvPr id="33" name="Prostokąt: zaokrąglone rogi 32">
            <a:extLst>
              <a:ext uri="{FF2B5EF4-FFF2-40B4-BE49-F238E27FC236}">
                <a16:creationId xmlns:a16="http://schemas.microsoft.com/office/drawing/2014/main" id="{3D616EC0-894D-4DE8-B45F-8DDD7538D93C}"/>
              </a:ext>
            </a:extLst>
          </p:cNvPr>
          <p:cNvSpPr/>
          <p:nvPr/>
        </p:nvSpPr>
        <p:spPr>
          <a:xfrm>
            <a:off x="426455" y="985789"/>
            <a:ext cx="707001" cy="19053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rgbClr val="000000"/>
                </a:solidFill>
              </a:rPr>
              <a:t>PNF</a:t>
            </a:r>
          </a:p>
        </p:txBody>
      </p:sp>
      <p:sp>
        <p:nvSpPr>
          <p:cNvPr id="34" name="Prostokąt: zaokrąglone rogi 33">
            <a:extLst>
              <a:ext uri="{FF2B5EF4-FFF2-40B4-BE49-F238E27FC236}">
                <a16:creationId xmlns:a16="http://schemas.microsoft.com/office/drawing/2014/main" id="{4D5A32E6-467C-4306-AEC2-76F26939197B}"/>
              </a:ext>
            </a:extLst>
          </p:cNvPr>
          <p:cNvSpPr/>
          <p:nvPr/>
        </p:nvSpPr>
        <p:spPr>
          <a:xfrm>
            <a:off x="1197913" y="2036045"/>
            <a:ext cx="1546931" cy="85165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solidFill>
                <a:srgbClr val="000000"/>
              </a:solidFill>
            </a:endParaRPr>
          </a:p>
        </p:txBody>
      </p:sp>
      <p:grpSp>
        <p:nvGrpSpPr>
          <p:cNvPr id="35" name="Grupa 34">
            <a:extLst>
              <a:ext uri="{FF2B5EF4-FFF2-40B4-BE49-F238E27FC236}">
                <a16:creationId xmlns:a16="http://schemas.microsoft.com/office/drawing/2014/main" id="{4D7D46F5-F3EE-4C29-BB43-2591E611655A}"/>
              </a:ext>
            </a:extLst>
          </p:cNvPr>
          <p:cNvGrpSpPr/>
          <p:nvPr/>
        </p:nvGrpSpPr>
        <p:grpSpPr>
          <a:xfrm>
            <a:off x="2807333" y="1498367"/>
            <a:ext cx="707001" cy="1388277"/>
            <a:chOff x="3743109" y="1852489"/>
            <a:chExt cx="942668" cy="1851036"/>
          </a:xfrm>
        </p:grpSpPr>
        <p:sp>
          <p:nvSpPr>
            <p:cNvPr id="36" name="Prostokąt: zaokrąglone rogi 35">
              <a:extLst>
                <a:ext uri="{FF2B5EF4-FFF2-40B4-BE49-F238E27FC236}">
                  <a16:creationId xmlns:a16="http://schemas.microsoft.com/office/drawing/2014/main" id="{6DA2486B-FB65-40DE-88B3-C53FA095311A}"/>
                </a:ext>
              </a:extLst>
            </p:cNvPr>
            <p:cNvSpPr/>
            <p:nvPr/>
          </p:nvSpPr>
          <p:spPr>
            <a:xfrm rot="16200000">
              <a:off x="3555555" y="2062656"/>
              <a:ext cx="678484" cy="271520"/>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sp>
          <p:nvSpPr>
            <p:cNvPr id="37" name="Prostokąt: zaokrąglone rogi 36">
              <a:extLst>
                <a:ext uri="{FF2B5EF4-FFF2-40B4-BE49-F238E27FC236}">
                  <a16:creationId xmlns:a16="http://schemas.microsoft.com/office/drawing/2014/main" id="{6AE921AB-59C5-4256-A86F-9287412FDA49}"/>
                </a:ext>
              </a:extLst>
            </p:cNvPr>
            <p:cNvSpPr/>
            <p:nvPr/>
          </p:nvSpPr>
          <p:spPr>
            <a:xfrm rot="16200000">
              <a:off x="3875201" y="2055971"/>
              <a:ext cx="678484" cy="271520"/>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sp>
          <p:nvSpPr>
            <p:cNvPr id="38" name="Prostokąt: zaokrąglone rogi 37">
              <a:extLst>
                <a:ext uri="{FF2B5EF4-FFF2-40B4-BE49-F238E27FC236}">
                  <a16:creationId xmlns:a16="http://schemas.microsoft.com/office/drawing/2014/main" id="{6FA298CC-34E1-4AAD-BA66-A8629FE2BC10}"/>
                </a:ext>
              </a:extLst>
            </p:cNvPr>
            <p:cNvSpPr/>
            <p:nvPr/>
          </p:nvSpPr>
          <p:spPr>
            <a:xfrm rot="16200000">
              <a:off x="4203005" y="2064251"/>
              <a:ext cx="678484" cy="271520"/>
            </a:xfrm>
            <a:prstGeom prst="roundRect">
              <a:avLst/>
            </a:prstGeom>
            <a:solidFill>
              <a:srgbClr val="7A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050" dirty="0">
                  <a:solidFill>
                    <a:srgbClr val="000000"/>
                  </a:solidFill>
                </a:rPr>
                <a:t>CNF</a:t>
              </a:r>
              <a:endParaRPr lang="pl-PL" sz="1400" dirty="0">
                <a:solidFill>
                  <a:srgbClr val="000000"/>
                </a:solidFill>
              </a:endParaRPr>
            </a:p>
          </p:txBody>
        </p:sp>
        <p:pic>
          <p:nvPicPr>
            <p:cNvPr id="39" name="Obraz 38">
              <a:extLst>
                <a:ext uri="{FF2B5EF4-FFF2-40B4-BE49-F238E27FC236}">
                  <a16:creationId xmlns:a16="http://schemas.microsoft.com/office/drawing/2014/main" id="{B6C291A7-BDE7-47DC-AC53-987C1117BF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16529" y="2602380"/>
              <a:ext cx="571345" cy="554681"/>
            </a:xfrm>
            <a:prstGeom prst="rect">
              <a:avLst/>
            </a:prstGeom>
          </p:spPr>
        </p:pic>
        <p:sp>
          <p:nvSpPr>
            <p:cNvPr id="40" name="Prostokąt: zaokrąglone rogi 39">
              <a:extLst>
                <a:ext uri="{FF2B5EF4-FFF2-40B4-BE49-F238E27FC236}">
                  <a16:creationId xmlns:a16="http://schemas.microsoft.com/office/drawing/2014/main" id="{319078EB-D5D0-4670-8618-377908ABD574}"/>
                </a:ext>
              </a:extLst>
            </p:cNvPr>
            <p:cNvSpPr/>
            <p:nvPr/>
          </p:nvSpPr>
          <p:spPr>
            <a:xfrm>
              <a:off x="3743109" y="2563896"/>
              <a:ext cx="942668" cy="1139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solidFill>
                  <a:srgbClr val="000000"/>
                </a:solidFill>
              </a:endParaRPr>
            </a:p>
          </p:txBody>
        </p:sp>
      </p:grpSp>
      <p:cxnSp>
        <p:nvCxnSpPr>
          <p:cNvPr id="41" name="Łącznik prosty 40">
            <a:extLst>
              <a:ext uri="{FF2B5EF4-FFF2-40B4-BE49-F238E27FC236}">
                <a16:creationId xmlns:a16="http://schemas.microsoft.com/office/drawing/2014/main" id="{DD6983D7-9475-4395-B611-3B3BD14CF631}"/>
              </a:ext>
            </a:extLst>
          </p:cNvPr>
          <p:cNvCxnSpPr>
            <a:cxnSpLocks/>
          </p:cNvCxnSpPr>
          <p:nvPr/>
        </p:nvCxnSpPr>
        <p:spPr>
          <a:xfrm flipH="1" flipV="1">
            <a:off x="1979713" y="3014083"/>
            <a:ext cx="1942562" cy="1093106"/>
          </a:xfrm>
          <a:prstGeom prst="line">
            <a:avLst/>
          </a:prstGeom>
          <a:ln w="25400">
            <a:solidFill>
              <a:srgbClr val="448AAD"/>
            </a:solidFill>
            <a:prstDash val="dash"/>
          </a:ln>
        </p:spPr>
        <p:style>
          <a:lnRef idx="1">
            <a:schemeClr val="accent1"/>
          </a:lnRef>
          <a:fillRef idx="0">
            <a:schemeClr val="accent1"/>
          </a:fillRef>
          <a:effectRef idx="0">
            <a:schemeClr val="accent1"/>
          </a:effectRef>
          <a:fontRef idx="minor">
            <a:schemeClr val="tx1"/>
          </a:fontRef>
        </p:style>
      </p:cxnSp>
      <p:pic>
        <p:nvPicPr>
          <p:cNvPr id="42" name="Grafika 41" descr="Szkło powiększające">
            <a:extLst>
              <a:ext uri="{FF2B5EF4-FFF2-40B4-BE49-F238E27FC236}">
                <a16:creationId xmlns:a16="http://schemas.microsoft.com/office/drawing/2014/main" id="{E1EBE5CD-9888-414A-A53E-1201DBAD46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84248" y="3422347"/>
            <a:ext cx="1579675" cy="1579675"/>
          </a:xfrm>
          <a:prstGeom prst="rect">
            <a:avLst/>
          </a:prstGeom>
        </p:spPr>
      </p:pic>
      <p:pic>
        <p:nvPicPr>
          <p:cNvPr id="43" name="Grafika 42" descr="Pojedyncze koło zębate">
            <a:extLst>
              <a:ext uri="{FF2B5EF4-FFF2-40B4-BE49-F238E27FC236}">
                <a16:creationId xmlns:a16="http://schemas.microsoft.com/office/drawing/2014/main" id="{AB7C7736-F937-4FFA-877B-44D5475B0B9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0902" y="2104945"/>
            <a:ext cx="554996" cy="554996"/>
          </a:xfrm>
          <a:prstGeom prst="rect">
            <a:avLst/>
          </a:prstGeom>
        </p:spPr>
      </p:pic>
      <p:pic>
        <p:nvPicPr>
          <p:cNvPr id="44" name="Grafika 43" descr="Dokument">
            <a:extLst>
              <a:ext uri="{FF2B5EF4-FFF2-40B4-BE49-F238E27FC236}">
                <a16:creationId xmlns:a16="http://schemas.microsoft.com/office/drawing/2014/main" id="{4312D6C0-F209-432F-8172-673834E3C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4839" y="3559664"/>
            <a:ext cx="454846" cy="454846"/>
          </a:xfrm>
          <a:prstGeom prst="rect">
            <a:avLst/>
          </a:prstGeom>
        </p:spPr>
      </p:pic>
      <p:pic>
        <p:nvPicPr>
          <p:cNvPr id="45" name="Grafika 44" descr="Dokument">
            <a:extLst>
              <a:ext uri="{FF2B5EF4-FFF2-40B4-BE49-F238E27FC236}">
                <a16:creationId xmlns:a16="http://schemas.microsoft.com/office/drawing/2014/main" id="{741B2686-20CA-49F0-8B4C-19B7F230CA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009" y="3309323"/>
            <a:ext cx="476915" cy="476915"/>
          </a:xfrm>
          <a:prstGeom prst="rect">
            <a:avLst/>
          </a:prstGeom>
        </p:spPr>
      </p:pic>
      <p:sp>
        <p:nvSpPr>
          <p:cNvPr id="46" name="Chmurka 45">
            <a:extLst>
              <a:ext uri="{FF2B5EF4-FFF2-40B4-BE49-F238E27FC236}">
                <a16:creationId xmlns:a16="http://schemas.microsoft.com/office/drawing/2014/main" id="{6F36D912-340D-46EB-9A7A-32E824796963}"/>
              </a:ext>
            </a:extLst>
          </p:cNvPr>
          <p:cNvSpPr/>
          <p:nvPr/>
        </p:nvSpPr>
        <p:spPr>
          <a:xfrm>
            <a:off x="7531168" y="3621874"/>
            <a:ext cx="1361513" cy="854417"/>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50" dirty="0">
                <a:latin typeface="Calibri" panose="020F0502020204030204" pitchFamily="34" charset="0"/>
                <a:cs typeface="Calibri" panose="020F0502020204030204" pitchFamily="34" charset="0"/>
              </a:rPr>
              <a:t>INTERNET</a:t>
            </a:r>
            <a:endParaRPr lang="en-US" sz="1350" dirty="0">
              <a:latin typeface="Calibri" panose="020F0502020204030204" pitchFamily="34" charset="0"/>
              <a:cs typeface="Calibri" panose="020F0502020204030204" pitchFamily="34" charset="0"/>
            </a:endParaRPr>
          </a:p>
        </p:txBody>
      </p:sp>
      <p:cxnSp>
        <p:nvCxnSpPr>
          <p:cNvPr id="47" name="Łącznik prosty 46">
            <a:extLst>
              <a:ext uri="{FF2B5EF4-FFF2-40B4-BE49-F238E27FC236}">
                <a16:creationId xmlns:a16="http://schemas.microsoft.com/office/drawing/2014/main" id="{AABD4B78-C472-447D-8B91-A659B25D07DD}"/>
              </a:ext>
            </a:extLst>
          </p:cNvPr>
          <p:cNvCxnSpPr>
            <a:cxnSpLocks/>
            <a:stCxn id="11" idx="3"/>
            <a:endCxn id="46" idx="2"/>
          </p:cNvCxnSpPr>
          <p:nvPr/>
        </p:nvCxnSpPr>
        <p:spPr>
          <a:xfrm>
            <a:off x="6444209" y="4048124"/>
            <a:ext cx="1091181" cy="95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upa 47">
            <a:extLst>
              <a:ext uri="{FF2B5EF4-FFF2-40B4-BE49-F238E27FC236}">
                <a16:creationId xmlns:a16="http://schemas.microsoft.com/office/drawing/2014/main" id="{B50FAFDB-7810-4591-A052-820461B9F894}"/>
              </a:ext>
            </a:extLst>
          </p:cNvPr>
          <p:cNvGrpSpPr/>
          <p:nvPr/>
        </p:nvGrpSpPr>
        <p:grpSpPr>
          <a:xfrm>
            <a:off x="611129" y="3721097"/>
            <a:ext cx="666246" cy="811075"/>
            <a:chOff x="236125" y="7404124"/>
            <a:chExt cx="888328" cy="1081433"/>
          </a:xfrm>
        </p:grpSpPr>
        <p:pic>
          <p:nvPicPr>
            <p:cNvPr id="49" name="Grafika 48" descr="Smartfon">
              <a:extLst>
                <a:ext uri="{FF2B5EF4-FFF2-40B4-BE49-F238E27FC236}">
                  <a16:creationId xmlns:a16="http://schemas.microsoft.com/office/drawing/2014/main" id="{522B9AF5-AF29-4C7C-8D5B-8FA17790EC9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845" y="7404124"/>
              <a:ext cx="692888" cy="692888"/>
            </a:xfrm>
            <a:prstGeom prst="rect">
              <a:avLst/>
            </a:prstGeom>
          </p:spPr>
        </p:pic>
        <p:sp>
          <p:nvSpPr>
            <p:cNvPr id="50" name="pole tekstowe 49">
              <a:extLst>
                <a:ext uri="{FF2B5EF4-FFF2-40B4-BE49-F238E27FC236}">
                  <a16:creationId xmlns:a16="http://schemas.microsoft.com/office/drawing/2014/main" id="{06401F2C-8F1B-4C4F-A399-5B4C71DEA990}"/>
                </a:ext>
              </a:extLst>
            </p:cNvPr>
            <p:cNvSpPr txBox="1"/>
            <p:nvPr/>
          </p:nvSpPr>
          <p:spPr>
            <a:xfrm>
              <a:off x="236125" y="8085448"/>
              <a:ext cx="888328" cy="400109"/>
            </a:xfrm>
            <a:prstGeom prst="rect">
              <a:avLst/>
            </a:prstGeom>
            <a:noFill/>
          </p:spPr>
          <p:txBody>
            <a:bodyPr wrap="square" rtlCol="0">
              <a:spAutoFit/>
            </a:bodyPr>
            <a:lstStyle/>
            <a:p>
              <a:pPr algn="ctr"/>
              <a:r>
                <a:rPr lang="pl-PL" sz="1350" dirty="0">
                  <a:latin typeface="Calibri" panose="020F0502020204030204" pitchFamily="34" charset="0"/>
                  <a:cs typeface="Calibri" panose="020F0502020204030204" pitchFamily="34" charset="0"/>
                </a:rPr>
                <a:t>UE</a:t>
              </a:r>
              <a:endParaRPr lang="en-US" sz="1350" dirty="0">
                <a:latin typeface="Calibri" panose="020F0502020204030204" pitchFamily="34" charset="0"/>
                <a:cs typeface="Calibri" panose="020F0502020204030204" pitchFamily="34" charset="0"/>
              </a:endParaRPr>
            </a:p>
          </p:txBody>
        </p:sp>
      </p:grpSp>
      <p:sp>
        <p:nvSpPr>
          <p:cNvPr id="51" name="pole tekstowe 50">
            <a:extLst>
              <a:ext uri="{FF2B5EF4-FFF2-40B4-BE49-F238E27FC236}">
                <a16:creationId xmlns:a16="http://schemas.microsoft.com/office/drawing/2014/main" id="{A82AF70B-C089-42DD-A95B-4EFAD85D98D7}"/>
              </a:ext>
            </a:extLst>
          </p:cNvPr>
          <p:cNvSpPr txBox="1"/>
          <p:nvPr/>
        </p:nvSpPr>
        <p:spPr>
          <a:xfrm>
            <a:off x="1217681" y="4461961"/>
            <a:ext cx="1441493" cy="300082"/>
          </a:xfrm>
          <a:prstGeom prst="rect">
            <a:avLst/>
          </a:prstGeom>
          <a:noFill/>
          <a:ln>
            <a:solidFill>
              <a:srgbClr val="448AAD"/>
            </a:solidFill>
          </a:ln>
        </p:spPr>
        <p:txBody>
          <a:bodyPr wrap="square" rtlCol="0">
            <a:spAutoFit/>
          </a:bodyPr>
          <a:lstStyle/>
          <a:p>
            <a:r>
              <a:rPr lang="pl-PL" sz="1350" dirty="0">
                <a:solidFill>
                  <a:srgbClr val="448AAD"/>
                </a:solidFill>
                <a:latin typeface="Calibri" panose="020F0502020204030204" pitchFamily="34" charset="0"/>
                <a:cs typeface="Calibri" panose="020F0502020204030204" pitchFamily="34" charset="0"/>
              </a:rPr>
              <a:t>PING google.com</a:t>
            </a:r>
            <a:endParaRPr lang="en-US" sz="1350" dirty="0">
              <a:solidFill>
                <a:srgbClr val="448AAD"/>
              </a:solidFill>
              <a:latin typeface="Calibri" panose="020F0502020204030204" pitchFamily="34" charset="0"/>
              <a:cs typeface="Calibri" panose="020F0502020204030204" pitchFamily="34" charset="0"/>
            </a:endParaRPr>
          </a:p>
        </p:txBody>
      </p:sp>
      <p:pic>
        <p:nvPicPr>
          <p:cNvPr id="52" name="Picture 4">
            <a:extLst>
              <a:ext uri="{FF2B5EF4-FFF2-40B4-BE49-F238E27FC236}">
                <a16:creationId xmlns:a16="http://schemas.microsoft.com/office/drawing/2014/main" id="{37774407-CE98-4CA9-BE08-B6EA9954141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01515" y="3853714"/>
            <a:ext cx="307361" cy="381044"/>
          </a:xfrm>
          <a:prstGeom prst="rect">
            <a:avLst/>
          </a:prstGeom>
          <a:noFill/>
          <a:extLst>
            <a:ext uri="{909E8E84-426E-40DD-AFC4-6F175D3DCCD1}">
              <a14:hiddenFill xmlns:a14="http://schemas.microsoft.com/office/drawing/2010/main">
                <a:solidFill>
                  <a:srgbClr val="FFFFFF"/>
                </a:solidFill>
              </a14:hiddenFill>
            </a:ext>
          </a:extLst>
        </p:spPr>
      </p:pic>
      <p:pic>
        <p:nvPicPr>
          <p:cNvPr id="53" name="Obraz 52">
            <a:extLst>
              <a:ext uri="{FF2B5EF4-FFF2-40B4-BE49-F238E27FC236}">
                <a16:creationId xmlns:a16="http://schemas.microsoft.com/office/drawing/2014/main" id="{BACDA736-5A8F-4383-85B1-AC034ADECDFA}"/>
              </a:ext>
            </a:extLst>
          </p:cNvPr>
          <p:cNvPicPr>
            <a:picLocks noChangeAspect="1"/>
          </p:cNvPicPr>
          <p:nvPr/>
        </p:nvPicPr>
        <p:blipFill>
          <a:blip r:embed="rId20"/>
          <a:stretch>
            <a:fillRect/>
          </a:stretch>
        </p:blipFill>
        <p:spPr>
          <a:xfrm>
            <a:off x="5140902" y="3901385"/>
            <a:ext cx="1006931" cy="255693"/>
          </a:xfrm>
          <a:prstGeom prst="rect">
            <a:avLst/>
          </a:prstGeom>
        </p:spPr>
      </p:pic>
      <p:pic>
        <p:nvPicPr>
          <p:cNvPr id="54" name="Grafika 53" descr="Pojedyncze koło zębate">
            <a:extLst>
              <a:ext uri="{FF2B5EF4-FFF2-40B4-BE49-F238E27FC236}">
                <a16:creationId xmlns:a16="http://schemas.microsoft.com/office/drawing/2014/main" id="{A8A19884-5A50-432C-AFB5-25B62BFF8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40103" y="2135761"/>
            <a:ext cx="554996" cy="554996"/>
          </a:xfrm>
          <a:prstGeom prst="rect">
            <a:avLst/>
          </a:prstGeom>
        </p:spPr>
      </p:pic>
      <p:pic>
        <p:nvPicPr>
          <p:cNvPr id="55" name="Grafika 54" descr="Dokument">
            <a:extLst>
              <a:ext uri="{FF2B5EF4-FFF2-40B4-BE49-F238E27FC236}">
                <a16:creationId xmlns:a16="http://schemas.microsoft.com/office/drawing/2014/main" id="{56143968-2375-4B06-BF0B-05C636151D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62822" y="1313348"/>
            <a:ext cx="476915" cy="476915"/>
          </a:xfrm>
          <a:prstGeom prst="rect">
            <a:avLst/>
          </a:prstGeom>
        </p:spPr>
      </p:pic>
      <p:pic>
        <p:nvPicPr>
          <p:cNvPr id="56" name="Grafika 55" descr="Pojedyncze koło zębate">
            <a:extLst>
              <a:ext uri="{FF2B5EF4-FFF2-40B4-BE49-F238E27FC236}">
                <a16:creationId xmlns:a16="http://schemas.microsoft.com/office/drawing/2014/main" id="{1878B981-7524-41A9-AEC0-A762578075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90891" y="3778651"/>
            <a:ext cx="554996" cy="554996"/>
          </a:xfrm>
          <a:prstGeom prst="rect">
            <a:avLst/>
          </a:prstGeom>
        </p:spPr>
      </p:pic>
    </p:spTree>
    <p:extLst>
      <p:ext uri="{BB962C8B-B14F-4D97-AF65-F5344CB8AC3E}">
        <p14:creationId xmlns:p14="http://schemas.microsoft.com/office/powerpoint/2010/main" val="11643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9" presetClass="emph" presetSubtype="0" grpId="2" nodeType="click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5"/>
                                        </p:tgtEl>
                                        <p:attrNameLst>
                                          <p:attrName>style.opacity</p:attrName>
                                        </p:attrNameLst>
                                      </p:cBhvr>
                                      <p:to>
                                        <p:strVal val="0.25"/>
                                      </p:to>
                                    </p:set>
                                    <p:animEffect filter="image" prLst="opacity: 0.25">
                                      <p:cBhvr rctx="IE">
                                        <p:cTn id="84" dur="indefinite"/>
                                        <p:tgtEl>
                                          <p:spTgt spid="35"/>
                                        </p:tgtEl>
                                      </p:cBhvr>
                                    </p:animEffect>
                                  </p:childTnLst>
                                </p:cTn>
                              </p:par>
                              <p:par>
                                <p:cTn id="85" presetID="9" presetClass="emph" presetSubtype="0" nodeType="withEffect">
                                  <p:stCondLst>
                                    <p:cond delay="0"/>
                                  </p:stCondLst>
                                  <p:childTnLst>
                                    <p:set>
                                      <p:cBhvr>
                                        <p:cTn id="86" dur="indefinite"/>
                                        <p:tgtEl>
                                          <p:spTgt spid="22"/>
                                        </p:tgtEl>
                                        <p:attrNameLst>
                                          <p:attrName>style.opacity</p:attrName>
                                        </p:attrNameLst>
                                      </p:cBhvr>
                                      <p:to>
                                        <p:strVal val="0.25"/>
                                      </p:to>
                                    </p:set>
                                    <p:animEffect filter="image" prLst="opacity: 0.25">
                                      <p:cBhvr rctx="IE">
                                        <p:cTn id="87" dur="indefinite"/>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42"/>
                                        </p:tgtEl>
                                      </p:cBhvr>
                                    </p:animEffect>
                                    <p:set>
                                      <p:cBhvr>
                                        <p:cTn id="92" dur="1" fill="hold">
                                          <p:stCondLst>
                                            <p:cond delay="499"/>
                                          </p:stCondLst>
                                        </p:cTn>
                                        <p:tgtEl>
                                          <p:spTgt spid="4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41"/>
                                        </p:tgtEl>
                                      </p:cBhvr>
                                    </p:animEffect>
                                    <p:set>
                                      <p:cBhvr>
                                        <p:cTn id="98" dur="1" fill="hold">
                                          <p:stCondLst>
                                            <p:cond delay="499"/>
                                          </p:stCondLst>
                                        </p:cTn>
                                        <p:tgtEl>
                                          <p:spTgt spid="41"/>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2"/>
                                        </p:tgtEl>
                                      </p:cBhvr>
                                    </p:animEffect>
                                    <p:set>
                                      <p:cBhvr>
                                        <p:cTn id="101" dur="1" fill="hold">
                                          <p:stCondLst>
                                            <p:cond delay="499"/>
                                          </p:stCondLst>
                                        </p:cTn>
                                        <p:tgtEl>
                                          <p:spTgt spid="32"/>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3"/>
                                        </p:tgtEl>
                                      </p:cBhvr>
                                    </p:animEffect>
                                    <p:set>
                                      <p:cBhvr>
                                        <p:cTn id="104" dur="1" fill="hold">
                                          <p:stCondLst>
                                            <p:cond delay="499"/>
                                          </p:stCondLst>
                                        </p:cTn>
                                        <p:tgtEl>
                                          <p:spTgt spid="3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3"/>
                                        </p:tgtEl>
                                      </p:cBhvr>
                                    </p:animEffect>
                                    <p:set>
                                      <p:cBhvr>
                                        <p:cTn id="110" dur="1" fill="hold">
                                          <p:stCondLst>
                                            <p:cond delay="499"/>
                                          </p:stCondLst>
                                        </p:cTn>
                                        <p:tgtEl>
                                          <p:spTgt spid="2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1"/>
                                        </p:tgtEl>
                                      </p:cBhvr>
                                    </p:animEffect>
                                    <p:set>
                                      <p:cBhvr>
                                        <p:cTn id="116" dur="1" fill="hold">
                                          <p:stCondLst>
                                            <p:cond delay="499"/>
                                          </p:stCondLst>
                                        </p:cTn>
                                        <p:tgtEl>
                                          <p:spTgt spid="21"/>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4"/>
                                        </p:tgtEl>
                                      </p:cBhvr>
                                    </p:animEffect>
                                    <p:set>
                                      <p:cBhvr>
                                        <p:cTn id="119" dur="1" fill="hold">
                                          <p:stCondLst>
                                            <p:cond delay="499"/>
                                          </p:stCondLst>
                                        </p:cTn>
                                        <p:tgtEl>
                                          <p:spTgt spid="34"/>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24"/>
                                        </p:tgtEl>
                                      </p:cBhvr>
                                    </p:animEffect>
                                    <p:set>
                                      <p:cBhvr>
                                        <p:cTn id="122" dur="1" fill="hold">
                                          <p:stCondLst>
                                            <p:cond delay="499"/>
                                          </p:stCondLst>
                                        </p:cTn>
                                        <p:tgtEl>
                                          <p:spTgt spid="24"/>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25"/>
                                        </p:tgtEl>
                                      </p:cBhvr>
                                    </p:animEffect>
                                    <p:set>
                                      <p:cBhvr>
                                        <p:cTn id="125" dur="1" fill="hold">
                                          <p:stCondLst>
                                            <p:cond delay="499"/>
                                          </p:stCondLst>
                                        </p:cTn>
                                        <p:tgtEl>
                                          <p:spTgt spid="25"/>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7"/>
                                        </p:tgtEl>
                                      </p:cBhvr>
                                    </p:animEffect>
                                    <p:set>
                                      <p:cBhvr>
                                        <p:cTn id="128" dur="1" fill="hold">
                                          <p:stCondLst>
                                            <p:cond delay="499"/>
                                          </p:stCondLst>
                                        </p:cTn>
                                        <p:tgtEl>
                                          <p:spTgt spid="27"/>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8"/>
                                        </p:tgtEl>
                                      </p:cBhvr>
                                    </p:animEffect>
                                    <p:set>
                                      <p:cBhvr>
                                        <p:cTn id="134" dur="1" fill="hold">
                                          <p:stCondLst>
                                            <p:cond delay="499"/>
                                          </p:stCondLst>
                                        </p:cTn>
                                        <p:tgtEl>
                                          <p:spTgt spid="28"/>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29"/>
                                        </p:tgtEl>
                                      </p:cBhvr>
                                    </p:animEffect>
                                    <p:set>
                                      <p:cBhvr>
                                        <p:cTn id="137" dur="1" fill="hold">
                                          <p:stCondLst>
                                            <p:cond delay="499"/>
                                          </p:stCondLst>
                                        </p:cTn>
                                        <p:tgtEl>
                                          <p:spTgt spid="29"/>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26"/>
                                        </p:tgtEl>
                                      </p:cBhvr>
                                    </p:animEffect>
                                    <p:set>
                                      <p:cBhvr>
                                        <p:cTn id="140" dur="1" fill="hold">
                                          <p:stCondLst>
                                            <p:cond delay="499"/>
                                          </p:stCondLst>
                                        </p:cTn>
                                        <p:tgtEl>
                                          <p:spTgt spid="26"/>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22"/>
                                        </p:tgtEl>
                                      </p:cBhvr>
                                    </p:animEffect>
                                    <p:set>
                                      <p:cBhvr>
                                        <p:cTn id="143" dur="1" fill="hold">
                                          <p:stCondLst>
                                            <p:cond delay="499"/>
                                          </p:stCondLst>
                                        </p:cTn>
                                        <p:tgtEl>
                                          <p:spTgt spid="22"/>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5"/>
                                        </p:tgtEl>
                                        <p:attrNameLst>
                                          <p:attrName>style.visibility</p:attrName>
                                        </p:attrNameLst>
                                      </p:cBhvr>
                                      <p:to>
                                        <p:strVal val="visible"/>
                                      </p:to>
                                    </p:set>
                                  </p:childTnLst>
                                </p:cTn>
                              </p:par>
                            </p:childTnLst>
                          </p:cTn>
                        </p:par>
                        <p:par>
                          <p:cTn id="148" fill="hold">
                            <p:stCondLst>
                              <p:cond delay="0"/>
                            </p:stCondLst>
                            <p:childTnLst>
                              <p:par>
                                <p:cTn id="149" presetID="42" presetClass="path" presetSubtype="0" accel="50000" decel="50000" fill="hold" nodeType="afterEffect">
                                  <p:stCondLst>
                                    <p:cond delay="300"/>
                                  </p:stCondLst>
                                  <p:childTnLst>
                                    <p:animMotion origin="layout" path="M 2.5E-6 4.44444E-6 L -0.11328 0.00463 " pathEditMode="relative" rAng="0" ptsTypes="AA">
                                      <p:cBhvr>
                                        <p:cTn id="150" dur="2200" fill="hold"/>
                                        <p:tgtEl>
                                          <p:spTgt spid="55"/>
                                        </p:tgtEl>
                                        <p:attrNameLst>
                                          <p:attrName>ppt_x</p:attrName>
                                          <p:attrName>ppt_y</p:attrName>
                                        </p:attrNameLst>
                                      </p:cBhvr>
                                      <p:rCtr x="-5664" y="231"/>
                                    </p:animMotion>
                                  </p:childTnLst>
                                </p:cTn>
                              </p:par>
                            </p:childTnLst>
                          </p:cTn>
                        </p:par>
                        <p:par>
                          <p:cTn id="151" fill="hold">
                            <p:stCondLst>
                              <p:cond delay="2500"/>
                            </p:stCondLst>
                            <p:childTnLst>
                              <p:par>
                                <p:cTn id="152" presetID="1" presetClass="exit" presetSubtype="0" fill="hold" nodeType="afterEffect">
                                  <p:stCondLst>
                                    <p:cond delay="0"/>
                                  </p:stCondLst>
                                  <p:childTnLst>
                                    <p:set>
                                      <p:cBhvr>
                                        <p:cTn id="153" dur="1" fill="hold">
                                          <p:stCondLst>
                                            <p:cond delay="0"/>
                                          </p:stCondLst>
                                        </p:cTn>
                                        <p:tgtEl>
                                          <p:spTgt spid="5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18"/>
                                        </p:tgtEl>
                                        <p:attrNameLst>
                                          <p:attrName>style.visibility</p:attrName>
                                        </p:attrNameLst>
                                      </p:cBhvr>
                                      <p:to>
                                        <p:strVal val="visible"/>
                                      </p:to>
                                    </p:set>
                                  </p:childTnLst>
                                </p:cTn>
                              </p:par>
                              <p:par>
                                <p:cTn id="158" presetID="42" presetClass="path" presetSubtype="0" accel="50000" decel="50000" fill="hold" nodeType="withEffect">
                                  <p:stCondLst>
                                    <p:cond delay="0"/>
                                  </p:stCondLst>
                                  <p:childTnLst>
                                    <p:animMotion origin="layout" path="M -3.54167E-6 2.96296E-6 L 0.00013 0.20208 " pathEditMode="relative" rAng="0" ptsTypes="AA">
                                      <p:cBhvr>
                                        <p:cTn id="159" dur="2000" fill="hold"/>
                                        <p:tgtEl>
                                          <p:spTgt spid="18"/>
                                        </p:tgtEl>
                                        <p:attrNameLst>
                                          <p:attrName>ppt_x</p:attrName>
                                          <p:attrName>ppt_y</p:attrName>
                                        </p:attrNameLst>
                                      </p:cBhvr>
                                      <p:rCtr x="0" y="10093"/>
                                    </p:animMotion>
                                  </p:childTnLst>
                                </p:cTn>
                              </p:par>
                            </p:childTnLst>
                          </p:cTn>
                        </p:par>
                        <p:par>
                          <p:cTn id="160" fill="hold">
                            <p:stCondLst>
                              <p:cond delay="2000"/>
                            </p:stCondLst>
                            <p:childTnLst>
                              <p:par>
                                <p:cTn id="161" presetID="1" presetClass="emph" presetSubtype="2" fill="hold" nodeType="afterEffect">
                                  <p:stCondLst>
                                    <p:cond delay="0"/>
                                  </p:stCondLst>
                                  <p:childTnLst>
                                    <p:animClr clrSpc="rgb" dir="cw">
                                      <p:cBhvr>
                                        <p:cTn id="162" dur="500" fill="hold"/>
                                        <p:tgtEl>
                                          <p:spTgt spid="11"/>
                                        </p:tgtEl>
                                        <p:attrNameLst>
                                          <p:attrName>fillcolor</p:attrName>
                                        </p:attrNameLst>
                                      </p:cBhvr>
                                      <p:to>
                                        <a:srgbClr val="92D050"/>
                                      </p:to>
                                    </p:animClr>
                                    <p:set>
                                      <p:cBhvr>
                                        <p:cTn id="163" dur="500" fill="hold"/>
                                        <p:tgtEl>
                                          <p:spTgt spid="11"/>
                                        </p:tgtEl>
                                        <p:attrNameLst>
                                          <p:attrName>fill.type</p:attrName>
                                        </p:attrNameLst>
                                      </p:cBhvr>
                                      <p:to>
                                        <p:strVal val="solid"/>
                                      </p:to>
                                    </p:set>
                                    <p:set>
                                      <p:cBhvr>
                                        <p:cTn id="164" dur="500" fill="hold"/>
                                        <p:tgtEl>
                                          <p:spTgt spid="11"/>
                                        </p:tgtEl>
                                        <p:attrNameLst>
                                          <p:attrName>fill.on</p:attrName>
                                        </p:attrNameLst>
                                      </p:cBhvr>
                                      <p:to>
                                        <p:strVal val="true"/>
                                      </p:to>
                                    </p:set>
                                  </p:childTnLst>
                                </p:cTn>
                              </p:par>
                            </p:childTnLst>
                          </p:cTn>
                        </p:par>
                        <p:par>
                          <p:cTn id="165" fill="hold">
                            <p:stCondLst>
                              <p:cond delay="2500"/>
                            </p:stCondLst>
                            <p:childTnLst>
                              <p:par>
                                <p:cTn id="166" presetID="10" presetClass="exit" presetSubtype="0" fill="hold" nodeType="afterEffect">
                                  <p:stCondLst>
                                    <p:cond delay="0"/>
                                  </p:stCondLst>
                                  <p:childTnLst>
                                    <p:animEffect transition="out" filter="fade">
                                      <p:cBhvr>
                                        <p:cTn id="167" dur="500"/>
                                        <p:tgtEl>
                                          <p:spTgt spid="18"/>
                                        </p:tgtEl>
                                      </p:cBhvr>
                                    </p:animEffect>
                                    <p:set>
                                      <p:cBhvr>
                                        <p:cTn id="168" dur="1" fill="hold">
                                          <p:stCondLst>
                                            <p:cond delay="499"/>
                                          </p:stCondLst>
                                        </p:cTn>
                                        <p:tgtEl>
                                          <p:spTgt spid="18"/>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44"/>
                                        </p:tgtEl>
                                        <p:attrNameLst>
                                          <p:attrName>style.visibility</p:attrName>
                                        </p:attrNameLst>
                                      </p:cBhvr>
                                      <p:to>
                                        <p:strVal val="visible"/>
                                      </p:to>
                                    </p:set>
                                  </p:childTnLst>
                                </p:cTn>
                              </p:par>
                              <p:par>
                                <p:cTn id="173" presetID="42" presetClass="path" presetSubtype="0" accel="50000" decel="50000" fill="hold" nodeType="withEffect">
                                  <p:stCondLst>
                                    <p:cond delay="0"/>
                                  </p:stCondLst>
                                  <p:childTnLst>
                                    <p:animMotion origin="layout" path="M -3.75E-6 3.7037E-6 L 0.23334 -0.29514 " pathEditMode="relative" rAng="0" ptsTypes="AA">
                                      <p:cBhvr>
                                        <p:cTn id="174" dur="2000" fill="hold"/>
                                        <p:tgtEl>
                                          <p:spTgt spid="44"/>
                                        </p:tgtEl>
                                        <p:attrNameLst>
                                          <p:attrName>ppt_x</p:attrName>
                                          <p:attrName>ppt_y</p:attrName>
                                        </p:attrNameLst>
                                      </p:cBhvr>
                                      <p:rCtr x="11667" y="-14769"/>
                                    </p:animMotion>
                                  </p:childTnLst>
                                </p:cTn>
                              </p:par>
                            </p:childTnLst>
                          </p:cTn>
                        </p:par>
                        <p:par>
                          <p:cTn id="175" fill="hold">
                            <p:stCondLst>
                              <p:cond delay="2000"/>
                            </p:stCondLst>
                            <p:childTnLst>
                              <p:par>
                                <p:cTn id="176" presetID="10" presetClass="exit" presetSubtype="0" fill="hold" nodeType="afterEffect">
                                  <p:stCondLst>
                                    <p:cond delay="0"/>
                                  </p:stCondLst>
                                  <p:childTnLst>
                                    <p:animEffect transition="out" filter="fade">
                                      <p:cBhvr>
                                        <p:cTn id="177" dur="500"/>
                                        <p:tgtEl>
                                          <p:spTgt spid="44"/>
                                        </p:tgtEl>
                                      </p:cBhvr>
                                    </p:animEffect>
                                    <p:set>
                                      <p:cBhvr>
                                        <p:cTn id="178" dur="1" fill="hold">
                                          <p:stCondLst>
                                            <p:cond delay="499"/>
                                          </p:stCondLst>
                                        </p:cTn>
                                        <p:tgtEl>
                                          <p:spTgt spid="44"/>
                                        </p:tgtEl>
                                        <p:attrNameLst>
                                          <p:attrName>style.visibility</p:attrName>
                                        </p:attrNameLst>
                                      </p:cBhvr>
                                      <p:to>
                                        <p:strVal val="hidden"/>
                                      </p:to>
                                    </p:set>
                                  </p:childTnLst>
                                </p:cTn>
                              </p:par>
                              <p:par>
                                <p:cTn id="179" presetID="1" presetClass="emph" presetSubtype="2" fill="hold" nodeType="withEffect">
                                  <p:stCondLst>
                                    <p:cond delay="0"/>
                                  </p:stCondLst>
                                  <p:childTnLst>
                                    <p:animClr clrSpc="rgb" dir="cw">
                                      <p:cBhvr>
                                        <p:cTn id="180" dur="500" fill="hold"/>
                                        <p:tgtEl>
                                          <p:spTgt spid="10"/>
                                        </p:tgtEl>
                                        <p:attrNameLst>
                                          <p:attrName>fillcolor</p:attrName>
                                        </p:attrNameLst>
                                      </p:cBhvr>
                                      <p:to>
                                        <a:srgbClr val="FFFF00"/>
                                      </p:to>
                                    </p:animClr>
                                    <p:set>
                                      <p:cBhvr>
                                        <p:cTn id="181" dur="500" fill="hold"/>
                                        <p:tgtEl>
                                          <p:spTgt spid="10"/>
                                        </p:tgtEl>
                                        <p:attrNameLst>
                                          <p:attrName>fill.type</p:attrName>
                                        </p:attrNameLst>
                                      </p:cBhvr>
                                      <p:to>
                                        <p:strVal val="solid"/>
                                      </p:to>
                                    </p:set>
                                    <p:set>
                                      <p:cBhvr>
                                        <p:cTn id="182" dur="500" fill="hold"/>
                                        <p:tgtEl>
                                          <p:spTgt spid="10"/>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45"/>
                                        </p:tgtEl>
                                        <p:attrNameLst>
                                          <p:attrName>style.visibility</p:attrName>
                                        </p:attrNameLst>
                                      </p:cBhvr>
                                      <p:to>
                                        <p:strVal val="visible"/>
                                      </p:to>
                                    </p:set>
                                  </p:childTnLst>
                                </p:cTn>
                              </p:par>
                            </p:childTnLst>
                          </p:cTn>
                        </p:par>
                        <p:par>
                          <p:cTn id="187" fill="hold">
                            <p:stCondLst>
                              <p:cond delay="0"/>
                            </p:stCondLst>
                            <p:childTnLst>
                              <p:par>
                                <p:cTn id="188" presetID="42" presetClass="path" presetSubtype="0" accel="50000" decel="50000" fill="hold" nodeType="afterEffect">
                                  <p:stCondLst>
                                    <p:cond delay="300"/>
                                  </p:stCondLst>
                                  <p:childTnLst>
                                    <p:animMotion origin="layout" path="M -3.54167E-6 1.48148E-6 L 5E-6 -0.21898 " pathEditMode="relative" rAng="0" ptsTypes="AA">
                                      <p:cBhvr>
                                        <p:cTn id="189" dur="1100" fill="hold"/>
                                        <p:tgtEl>
                                          <p:spTgt spid="45"/>
                                        </p:tgtEl>
                                        <p:attrNameLst>
                                          <p:attrName>ppt_x</p:attrName>
                                          <p:attrName>ppt_y</p:attrName>
                                        </p:attrNameLst>
                                      </p:cBhvr>
                                      <p:rCtr x="1914" y="-8241"/>
                                    </p:animMotion>
                                  </p:childTnLst>
                                </p:cTn>
                              </p:par>
                            </p:childTnLst>
                          </p:cTn>
                        </p:par>
                        <p:par>
                          <p:cTn id="190" fill="hold">
                            <p:stCondLst>
                              <p:cond delay="1400"/>
                            </p:stCondLst>
                            <p:childTnLst>
                              <p:par>
                                <p:cTn id="191" presetID="1" presetClass="exit" presetSubtype="0" fill="hold" nodeType="afterEffect">
                                  <p:stCondLst>
                                    <p:cond delay="0"/>
                                  </p:stCondLst>
                                  <p:childTnLst>
                                    <p:set>
                                      <p:cBhvr>
                                        <p:cTn id="192" dur="1" fill="hold">
                                          <p:stCondLst>
                                            <p:cond delay="0"/>
                                          </p:stCondLst>
                                        </p:cTn>
                                        <p:tgtEl>
                                          <p:spTgt spid="45"/>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43"/>
                                        </p:tgtEl>
                                        <p:attrNameLst>
                                          <p:attrName>style.visibility</p:attrName>
                                        </p:attrNameLst>
                                      </p:cBhvr>
                                      <p:to>
                                        <p:strVal val="visible"/>
                                      </p:to>
                                    </p:set>
                                  </p:childTnLst>
                                </p:cTn>
                              </p:par>
                            </p:childTnLst>
                          </p:cTn>
                        </p:par>
                        <p:par>
                          <p:cTn id="197" fill="hold">
                            <p:stCondLst>
                              <p:cond delay="0"/>
                            </p:stCondLst>
                            <p:childTnLst>
                              <p:par>
                                <p:cTn id="198" presetID="42" presetClass="path" presetSubtype="0" accel="50000" decel="50000" fill="hold" nodeType="afterEffect">
                                  <p:stCondLst>
                                    <p:cond delay="0"/>
                                  </p:stCondLst>
                                  <p:childTnLst>
                                    <p:animMotion origin="layout" path="M 1.875E-6 -4.44444E-6 L -0.24557 0.26366 " pathEditMode="relative" rAng="0" ptsTypes="AA">
                                      <p:cBhvr>
                                        <p:cTn id="199" dur="2000" fill="hold"/>
                                        <p:tgtEl>
                                          <p:spTgt spid="43"/>
                                        </p:tgtEl>
                                        <p:attrNameLst>
                                          <p:attrName>ppt_x</p:attrName>
                                          <p:attrName>ppt_y</p:attrName>
                                        </p:attrNameLst>
                                      </p:cBhvr>
                                      <p:rCtr x="-12279" y="13171"/>
                                    </p:animMotion>
                                  </p:childTnLst>
                                </p:cTn>
                              </p:par>
                            </p:childTnLst>
                          </p:cTn>
                        </p:par>
                        <p:par>
                          <p:cTn id="200" fill="hold">
                            <p:stCondLst>
                              <p:cond delay="2000"/>
                            </p:stCondLst>
                            <p:childTnLst>
                              <p:par>
                                <p:cTn id="201" presetID="8" presetClass="emph" presetSubtype="0" fill="hold" nodeType="afterEffect">
                                  <p:stCondLst>
                                    <p:cond delay="0"/>
                                  </p:stCondLst>
                                  <p:childTnLst>
                                    <p:animRot by="21600000">
                                      <p:cBhvr>
                                        <p:cTn id="202" dur="3000" fill="hold"/>
                                        <p:tgtEl>
                                          <p:spTgt spid="43"/>
                                        </p:tgtEl>
                                        <p:attrNameLst>
                                          <p:attrName>r</p:attrName>
                                        </p:attrNameLst>
                                      </p:cBhvr>
                                    </p:animRot>
                                  </p:childTnLst>
                                </p:cTn>
                              </p:par>
                            </p:childTnLst>
                          </p:cTn>
                        </p:par>
                        <p:par>
                          <p:cTn id="203" fill="hold">
                            <p:stCondLst>
                              <p:cond delay="5000"/>
                            </p:stCondLst>
                            <p:childTnLst>
                              <p:par>
                                <p:cTn id="204" presetID="1" presetClass="exit" presetSubtype="0" fill="hold" nodeType="afterEffect">
                                  <p:stCondLst>
                                    <p:cond delay="0"/>
                                  </p:stCondLst>
                                  <p:childTnLst>
                                    <p:set>
                                      <p:cBhvr>
                                        <p:cTn id="205" dur="1" fill="hold">
                                          <p:stCondLst>
                                            <p:cond delay="0"/>
                                          </p:stCondLst>
                                        </p:cTn>
                                        <p:tgtEl>
                                          <p:spTgt spid="43"/>
                                        </p:tgtEl>
                                        <p:attrNameLst>
                                          <p:attrName>style.visibility</p:attrName>
                                        </p:attrNameLst>
                                      </p:cBhvr>
                                      <p:to>
                                        <p:strVal val="hidden"/>
                                      </p:to>
                                    </p:set>
                                  </p:childTnLst>
                                </p:cTn>
                              </p:par>
                            </p:childTnLst>
                          </p:cTn>
                        </p:par>
                        <p:par>
                          <p:cTn id="206" fill="hold">
                            <p:stCondLst>
                              <p:cond delay="5000"/>
                            </p:stCondLst>
                            <p:childTnLst>
                              <p:par>
                                <p:cTn id="207" presetID="1" presetClass="emph" presetSubtype="2" fill="hold" nodeType="afterEffect">
                                  <p:stCondLst>
                                    <p:cond delay="0"/>
                                  </p:stCondLst>
                                  <p:childTnLst>
                                    <p:animClr clrSpc="rgb" dir="cw">
                                      <p:cBhvr>
                                        <p:cTn id="208" dur="2000" fill="hold"/>
                                        <p:tgtEl>
                                          <p:spTgt spid="10"/>
                                        </p:tgtEl>
                                        <p:attrNameLst>
                                          <p:attrName>fillcolor</p:attrName>
                                        </p:attrNameLst>
                                      </p:cBhvr>
                                      <p:to>
                                        <a:srgbClr val="92D050"/>
                                      </p:to>
                                    </p:animClr>
                                    <p:set>
                                      <p:cBhvr>
                                        <p:cTn id="209" dur="2000" fill="hold"/>
                                        <p:tgtEl>
                                          <p:spTgt spid="10"/>
                                        </p:tgtEl>
                                        <p:attrNameLst>
                                          <p:attrName>fill.type</p:attrName>
                                        </p:attrNameLst>
                                      </p:cBhvr>
                                      <p:to>
                                        <p:strVal val="solid"/>
                                      </p:to>
                                    </p:set>
                                    <p:set>
                                      <p:cBhvr>
                                        <p:cTn id="210" dur="2000" fill="hold"/>
                                        <p:tgtEl>
                                          <p:spTgt spid="10"/>
                                        </p:tgtEl>
                                        <p:attrNameLst>
                                          <p:attrName>fill.on</p:attrName>
                                        </p:attrNameLst>
                                      </p:cBhvr>
                                      <p:to>
                                        <p:strVal val="true"/>
                                      </p:to>
                                    </p:set>
                                  </p:childTnLst>
                                </p:cTn>
                              </p:par>
                              <p:par>
                                <p:cTn id="211" presetID="7" presetClass="emph" presetSubtype="2" fill="hold" nodeType="withEffect">
                                  <p:stCondLst>
                                    <p:cond delay="0"/>
                                  </p:stCondLst>
                                  <p:childTnLst>
                                    <p:animClr clrSpc="rgb" dir="cw">
                                      <p:cBhvr>
                                        <p:cTn id="212" dur="2000" fill="hold"/>
                                        <p:tgtEl>
                                          <p:spTgt spid="12"/>
                                        </p:tgtEl>
                                        <p:attrNameLst>
                                          <p:attrName>stroke.color</p:attrName>
                                        </p:attrNameLst>
                                      </p:cBhvr>
                                      <p:to>
                                        <a:srgbClr val="00B050"/>
                                      </p:to>
                                    </p:animClr>
                                    <p:set>
                                      <p:cBhvr>
                                        <p:cTn id="213" dur="2000" fill="hold"/>
                                        <p:tgtEl>
                                          <p:spTgt spid="12"/>
                                        </p:tgtEl>
                                        <p:attrNameLst>
                                          <p:attrName>stroke.on</p:attrName>
                                        </p:attrNameLst>
                                      </p:cBhvr>
                                      <p:to>
                                        <p:strVal val="true"/>
                                      </p:to>
                                    </p:set>
                                  </p:childTnLst>
                                </p:cTn>
                              </p:par>
                              <p:par>
                                <p:cTn id="214" presetID="7" presetClass="emph" presetSubtype="2" fill="hold" nodeType="withEffect">
                                  <p:stCondLst>
                                    <p:cond delay="0"/>
                                  </p:stCondLst>
                                  <p:childTnLst>
                                    <p:animClr clrSpc="rgb" dir="cw">
                                      <p:cBhvr>
                                        <p:cTn id="215" dur="2000" fill="hold"/>
                                        <p:tgtEl>
                                          <p:spTgt spid="47"/>
                                        </p:tgtEl>
                                        <p:attrNameLst>
                                          <p:attrName>stroke.color</p:attrName>
                                        </p:attrNameLst>
                                      </p:cBhvr>
                                      <p:to>
                                        <a:srgbClr val="00B050"/>
                                      </p:to>
                                    </p:animClr>
                                    <p:set>
                                      <p:cBhvr>
                                        <p:cTn id="216" dur="2000" fill="hold"/>
                                        <p:tgtEl>
                                          <p:spTgt spid="47"/>
                                        </p:tgtEl>
                                        <p:attrNameLst>
                                          <p:attrName>stroke.on</p:attrName>
                                        </p:attrNameLst>
                                      </p:cBhvr>
                                      <p:to>
                                        <p:strVal val="tru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54"/>
                                        </p:tgtEl>
                                        <p:attrNameLst>
                                          <p:attrName>style.visibility</p:attrName>
                                        </p:attrNameLst>
                                      </p:cBhvr>
                                      <p:to>
                                        <p:strVal val="visible"/>
                                      </p:to>
                                    </p:set>
                                  </p:childTnLst>
                                </p:cTn>
                              </p:par>
                              <p:par>
                                <p:cTn id="221" presetID="42" presetClass="path" presetSubtype="0" accel="50000" decel="50000" fill="hold" nodeType="withEffect">
                                  <p:stCondLst>
                                    <p:cond delay="0"/>
                                  </p:stCondLst>
                                  <p:childTnLst>
                                    <p:animMotion origin="layout" path="M 4.58333E-6 3.33333E-6 L 4.58333E-6 0.26689 " pathEditMode="relative" rAng="0" ptsTypes="AA">
                                      <p:cBhvr>
                                        <p:cTn id="222" dur="2000" fill="hold"/>
                                        <p:tgtEl>
                                          <p:spTgt spid="54"/>
                                        </p:tgtEl>
                                        <p:attrNameLst>
                                          <p:attrName>ppt_x</p:attrName>
                                          <p:attrName>ppt_y</p:attrName>
                                        </p:attrNameLst>
                                      </p:cBhvr>
                                      <p:rCtr x="0" y="13333"/>
                                    </p:animMotion>
                                  </p:childTnLst>
                                </p:cTn>
                              </p:par>
                            </p:childTnLst>
                          </p:cTn>
                        </p:par>
                        <p:par>
                          <p:cTn id="223" fill="hold">
                            <p:stCondLst>
                              <p:cond delay="2000"/>
                            </p:stCondLst>
                            <p:childTnLst>
                              <p:par>
                                <p:cTn id="224" presetID="8" presetClass="emph" presetSubtype="0" fill="hold" nodeType="afterEffect">
                                  <p:stCondLst>
                                    <p:cond delay="0"/>
                                  </p:stCondLst>
                                  <p:childTnLst>
                                    <p:animRot by="21600000">
                                      <p:cBhvr>
                                        <p:cTn id="225" dur="3000" fill="hold"/>
                                        <p:tgtEl>
                                          <p:spTgt spid="54"/>
                                        </p:tgtEl>
                                        <p:attrNameLst>
                                          <p:attrName>r</p:attrName>
                                        </p:attrNameLst>
                                      </p:cBhvr>
                                    </p:animRot>
                                  </p:childTnLst>
                                </p:cTn>
                              </p:par>
                            </p:childTnLst>
                          </p:cTn>
                        </p:par>
                        <p:par>
                          <p:cTn id="226" fill="hold">
                            <p:stCondLst>
                              <p:cond delay="5000"/>
                            </p:stCondLst>
                            <p:childTnLst>
                              <p:par>
                                <p:cTn id="227" presetID="1" presetClass="exit" presetSubtype="0" fill="hold" nodeType="afterEffect">
                                  <p:stCondLst>
                                    <p:cond delay="0"/>
                                  </p:stCondLst>
                                  <p:childTnLst>
                                    <p:set>
                                      <p:cBhvr>
                                        <p:cTn id="228" dur="1" fill="hold">
                                          <p:stCondLst>
                                            <p:cond delay="0"/>
                                          </p:stCondLst>
                                        </p:cTn>
                                        <p:tgtEl>
                                          <p:spTgt spid="54"/>
                                        </p:tgtEl>
                                        <p:attrNameLst>
                                          <p:attrName>style.visibility</p:attrName>
                                        </p:attrNameLst>
                                      </p:cBhvr>
                                      <p:to>
                                        <p:strVal val="hidden"/>
                                      </p:to>
                                    </p:set>
                                  </p:childTnLst>
                                </p:cTn>
                              </p:par>
                            </p:childTnLst>
                          </p:cTn>
                        </p:par>
                        <p:par>
                          <p:cTn id="229" fill="hold">
                            <p:stCondLst>
                              <p:cond delay="5000"/>
                            </p:stCondLst>
                            <p:childTnLst>
                              <p:par>
                                <p:cTn id="230" presetID="1" presetClass="entr" presetSubtype="0" fill="hold" grpId="0" nodeType="afterEffect">
                                  <p:stCondLst>
                                    <p:cond delay="0"/>
                                  </p:stCondLst>
                                  <p:childTnLst>
                                    <p:set>
                                      <p:cBhvr>
                                        <p:cTn id="231" dur="1" fill="hold">
                                          <p:stCondLst>
                                            <p:cond delay="0"/>
                                          </p:stCondLst>
                                        </p:cTn>
                                        <p:tgtEl>
                                          <p:spTgt spid="5"/>
                                        </p:tgtEl>
                                        <p:attrNameLst>
                                          <p:attrName>style.visibility</p:attrName>
                                        </p:attrNameLst>
                                      </p:cBhvr>
                                      <p:to>
                                        <p:strVal val="visible"/>
                                      </p:to>
                                    </p:set>
                                  </p:childTnLst>
                                </p:cTn>
                              </p:par>
                              <p:par>
                                <p:cTn id="232" presetID="7" presetClass="emph" presetSubtype="2" fill="hold" nodeType="withEffect">
                                  <p:stCondLst>
                                    <p:cond delay="0"/>
                                  </p:stCondLst>
                                  <p:childTnLst>
                                    <p:animClr clrSpc="rgb" dir="cw">
                                      <p:cBhvr>
                                        <p:cTn id="233" dur="500" fill="hold"/>
                                        <p:tgtEl>
                                          <p:spTgt spid="4"/>
                                        </p:tgtEl>
                                        <p:attrNameLst>
                                          <p:attrName>stroke.color</p:attrName>
                                        </p:attrNameLst>
                                      </p:cBhvr>
                                      <p:to>
                                        <a:srgbClr val="00B050"/>
                                      </p:to>
                                    </p:animClr>
                                    <p:set>
                                      <p:cBhvr>
                                        <p:cTn id="234" dur="500" fill="hold"/>
                                        <p:tgtEl>
                                          <p:spTgt spid="4"/>
                                        </p:tgtEl>
                                        <p:attrNameLst>
                                          <p:attrName>stroke.on</p:attrName>
                                        </p:attrNameLst>
                                      </p:cBhvr>
                                      <p:to>
                                        <p:strVal val="tru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51"/>
                                        </p:tgtEl>
                                        <p:attrNameLst>
                                          <p:attrName>style.visibility</p:attrName>
                                        </p:attrNameLst>
                                      </p:cBhvr>
                                      <p:to>
                                        <p:strVal val="visible"/>
                                      </p:to>
                                    </p:set>
                                  </p:childTnLst>
                                </p:cTn>
                              </p:par>
                            </p:childTnLst>
                          </p:cTn>
                        </p:par>
                        <p:par>
                          <p:cTn id="239" fill="hold">
                            <p:stCondLst>
                              <p:cond delay="0"/>
                            </p:stCondLst>
                            <p:childTnLst>
                              <p:par>
                                <p:cTn id="240" presetID="42" presetClass="path" presetSubtype="0" accel="50000" decel="50000" fill="hold" grpId="1" nodeType="afterEffect">
                                  <p:stCondLst>
                                    <p:cond delay="600"/>
                                  </p:stCondLst>
                                  <p:childTnLst>
                                    <p:animMotion origin="layout" path="M -1.875E-6 -3.33333E-6 L 0.7086 0.0007 " pathEditMode="relative" rAng="0" ptsTypes="AA">
                                      <p:cBhvr>
                                        <p:cTn id="241" dur="2000" fill="hold"/>
                                        <p:tgtEl>
                                          <p:spTgt spid="51"/>
                                        </p:tgtEl>
                                        <p:attrNameLst>
                                          <p:attrName>ppt_x</p:attrName>
                                          <p:attrName>ppt_y</p:attrName>
                                        </p:attrNameLst>
                                      </p:cBhvr>
                                      <p:rCtr x="35430" y="23"/>
                                    </p:animMotion>
                                  </p:childTnLst>
                                </p:cTn>
                              </p:par>
                            </p:childTnLst>
                          </p:cTn>
                        </p:par>
                        <p:par>
                          <p:cTn id="242" fill="hold">
                            <p:stCondLst>
                              <p:cond delay="2600"/>
                            </p:stCondLst>
                            <p:childTnLst>
                              <p:par>
                                <p:cTn id="243" presetID="42" presetClass="path" presetSubtype="0" accel="50000" decel="50000" fill="hold" grpId="2" nodeType="afterEffect">
                                  <p:stCondLst>
                                    <p:cond delay="0"/>
                                  </p:stCondLst>
                                  <p:childTnLst>
                                    <p:animMotion origin="layout" path="M 0.7086 0.0007 L 1.04167E-6 2.22222E-6 " pathEditMode="relative" rAng="0" ptsTypes="AA">
                                      <p:cBhvr>
                                        <p:cTn id="244" dur="2000" fill="hold"/>
                                        <p:tgtEl>
                                          <p:spTgt spid="51"/>
                                        </p:tgtEl>
                                        <p:attrNameLst>
                                          <p:attrName>ppt_x</p:attrName>
                                          <p:attrName>ppt_y</p:attrName>
                                        </p:attrNameLst>
                                      </p:cBhvr>
                                      <p:rCtr x="-35208" y="0"/>
                                    </p:animMotion>
                                  </p:childTnLst>
                                </p:cTn>
                              </p:par>
                              <p:par>
                                <p:cTn id="245" presetID="1" presetClass="entr" presetSubtype="0" fill="hold" nodeType="withEffect">
                                  <p:stCondLst>
                                    <p:cond delay="0"/>
                                  </p:stCondLst>
                                  <p:childTnLst>
                                    <p:set>
                                      <p:cBhvr>
                                        <p:cTn id="246" dur="1" fill="hold">
                                          <p:stCondLst>
                                            <p:cond delay="0"/>
                                          </p:stCondLst>
                                        </p:cTn>
                                        <p:tgtEl>
                                          <p:spTgt spid="56"/>
                                        </p:tgtEl>
                                        <p:attrNameLst>
                                          <p:attrName>style.visibility</p:attrName>
                                        </p:attrNameLst>
                                      </p:cBhvr>
                                      <p:to>
                                        <p:strVal val="visible"/>
                                      </p:to>
                                    </p:set>
                                  </p:childTnLst>
                                </p:cTn>
                              </p:par>
                            </p:childTnLst>
                          </p:cTn>
                        </p:par>
                        <p:par>
                          <p:cTn id="247" fill="hold">
                            <p:stCondLst>
                              <p:cond delay="4600"/>
                            </p:stCondLst>
                            <p:childTnLst>
                              <p:par>
                                <p:cTn id="248" presetID="8" presetClass="emph" presetSubtype="0" fill="hold" nodeType="afterEffect">
                                  <p:stCondLst>
                                    <p:cond delay="0"/>
                                  </p:stCondLst>
                                  <p:childTnLst>
                                    <p:animRot by="21600000">
                                      <p:cBhvr>
                                        <p:cTn id="249" dur="2000" fill="hold"/>
                                        <p:tgtEl>
                                          <p:spTgt spid="56"/>
                                        </p:tgtEl>
                                        <p:attrNameLst>
                                          <p:attrName>r</p:attrName>
                                        </p:attrNameLst>
                                      </p:cBhvr>
                                    </p:animRot>
                                  </p:childTnLst>
                                </p:cTn>
                              </p:par>
                            </p:childTnLst>
                          </p:cTn>
                        </p:par>
                        <p:par>
                          <p:cTn id="250" fill="hold">
                            <p:stCondLst>
                              <p:cond delay="6600"/>
                            </p:stCondLst>
                            <p:childTnLst>
                              <p:par>
                                <p:cTn id="251" presetID="1" presetClass="exit" presetSubtype="0" fill="hold" nodeType="afterEffect">
                                  <p:stCondLst>
                                    <p:cond delay="0"/>
                                  </p:stCondLst>
                                  <p:childTnLst>
                                    <p:set>
                                      <p:cBhvr>
                                        <p:cTn id="25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6" grpId="0" animBg="1"/>
      <p:bldP spid="24" grpId="0" animBg="1"/>
      <p:bldP spid="24" grpId="1" animBg="1"/>
      <p:bldP spid="24" grpId="2" animBg="1"/>
      <p:bldP spid="25" grpId="0" animBg="1"/>
      <p:bldP spid="25" grpId="1" animBg="1"/>
      <p:bldP spid="27" grpId="0" animBg="1"/>
      <p:bldP spid="27" grpId="1" animBg="1"/>
      <p:bldP spid="28" grpId="0" animBg="1"/>
      <p:bldP spid="28" grpId="1" animBg="1"/>
      <p:bldP spid="29" grpId="0" animBg="1"/>
      <p:bldP spid="29" grpId="1" animBg="1"/>
      <p:bldP spid="32" grpId="0" animBg="1"/>
      <p:bldP spid="32" grpId="1" animBg="1"/>
      <p:bldP spid="33" grpId="0" animBg="1"/>
      <p:bldP spid="33" grpId="1" animBg="1"/>
      <p:bldP spid="34" grpId="0" animBg="1"/>
      <p:bldP spid="34" grpId="1" animBg="1"/>
      <p:bldP spid="46" grpId="0" animBg="1"/>
      <p:bldP spid="51" grpId="0" animBg="1"/>
      <p:bldP spid="51" grpId="1" animBg="1"/>
      <p:bldP spid="51"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Łącznik prosty 56">
            <a:extLst>
              <a:ext uri="{FF2B5EF4-FFF2-40B4-BE49-F238E27FC236}">
                <a16:creationId xmlns:a16="http://schemas.microsoft.com/office/drawing/2014/main" id="{E7A8E13A-C787-449D-B446-74BD77576300}"/>
              </a:ext>
            </a:extLst>
          </p:cNvPr>
          <p:cNvCxnSpPr>
            <a:cxnSpLocks/>
          </p:cNvCxnSpPr>
          <p:nvPr/>
        </p:nvCxnSpPr>
        <p:spPr>
          <a:xfrm>
            <a:off x="1375207" y="4051594"/>
            <a:ext cx="783044" cy="1"/>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Chmurka 57">
            <a:extLst>
              <a:ext uri="{FF2B5EF4-FFF2-40B4-BE49-F238E27FC236}">
                <a16:creationId xmlns:a16="http://schemas.microsoft.com/office/drawing/2014/main" id="{EA7C7CED-F2C2-45CD-A641-1099BC57713F}"/>
              </a:ext>
            </a:extLst>
          </p:cNvPr>
          <p:cNvSpPr/>
          <p:nvPr/>
        </p:nvSpPr>
        <p:spPr>
          <a:xfrm>
            <a:off x="462883" y="3577324"/>
            <a:ext cx="1013846" cy="1023878"/>
          </a:xfrm>
          <a:prstGeom prst="clou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400"/>
          </a:p>
        </p:txBody>
      </p:sp>
      <p:pic>
        <p:nvPicPr>
          <p:cNvPr id="59" name="Grafika 58" descr="Wieża telefonii komórkowej">
            <a:extLst>
              <a:ext uri="{FF2B5EF4-FFF2-40B4-BE49-F238E27FC236}">
                <a16:creationId xmlns:a16="http://schemas.microsoft.com/office/drawing/2014/main" id="{09A6CAE4-0883-4C68-AC85-444EE0A85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1292" y="3543504"/>
            <a:ext cx="914400" cy="914400"/>
          </a:xfrm>
          <a:prstGeom prst="rect">
            <a:avLst/>
          </a:prstGeom>
        </p:spPr>
      </p:pic>
      <p:grpSp>
        <p:nvGrpSpPr>
          <p:cNvPr id="60" name="Grupa 59">
            <a:extLst>
              <a:ext uri="{FF2B5EF4-FFF2-40B4-BE49-F238E27FC236}">
                <a16:creationId xmlns:a16="http://schemas.microsoft.com/office/drawing/2014/main" id="{85EF823A-5740-44A7-A2E0-D84E5E3BE533}"/>
              </a:ext>
            </a:extLst>
          </p:cNvPr>
          <p:cNvGrpSpPr/>
          <p:nvPr/>
        </p:nvGrpSpPr>
        <p:grpSpPr>
          <a:xfrm>
            <a:off x="4449481" y="1512113"/>
            <a:ext cx="2448272" cy="648071"/>
            <a:chOff x="3995936" y="1349323"/>
            <a:chExt cx="2448272" cy="648072"/>
          </a:xfrm>
        </p:grpSpPr>
        <p:sp>
          <p:nvSpPr>
            <p:cNvPr id="61" name="Prostokąt: zaokrąglone rogi 60">
              <a:extLst>
                <a:ext uri="{FF2B5EF4-FFF2-40B4-BE49-F238E27FC236}">
                  <a16:creationId xmlns:a16="http://schemas.microsoft.com/office/drawing/2014/main" id="{95707466-BA17-45F1-A183-F099406EC11B}"/>
                </a:ext>
              </a:extLst>
            </p:cNvPr>
            <p:cNvSpPr/>
            <p:nvPr/>
          </p:nvSpPr>
          <p:spPr>
            <a:xfrm>
              <a:off x="3995936" y="1349323"/>
              <a:ext cx="2448272" cy="648072"/>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err="1">
                  <a:solidFill>
                    <a:srgbClr val="000000"/>
                  </a:solidFill>
                  <a:latin typeface="Calibri" panose="020F0502020204030204" pitchFamily="34" charset="0"/>
                  <a:cs typeface="Calibri" panose="020F0502020204030204" pitchFamily="34" charset="0"/>
                </a:rPr>
                <a:t>xNF</a:t>
              </a:r>
              <a:r>
                <a:rPr lang="pl-PL" sz="1600" dirty="0">
                  <a:solidFill>
                    <a:srgbClr val="000000"/>
                  </a:solidFill>
                  <a:latin typeface="Calibri" panose="020F0502020204030204" pitchFamily="34" charset="0"/>
                  <a:cs typeface="Calibri" panose="020F0502020204030204" pitchFamily="34" charset="0"/>
                </a:rPr>
                <a:t> </a:t>
              </a:r>
              <a:r>
                <a:rPr lang="pl-PL" sz="1600" dirty="0" err="1">
                  <a:solidFill>
                    <a:srgbClr val="000000"/>
                  </a:solidFill>
                  <a:latin typeface="Calibri" panose="020F0502020204030204" pitchFamily="34" charset="0"/>
                  <a:cs typeface="Calibri" panose="020F0502020204030204" pitchFamily="34" charset="0"/>
                </a:rPr>
                <a:t>Orchestration</a:t>
              </a: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a:p>
              <a:pPr algn="ctr"/>
              <a:endParaRPr lang="pl-PL" sz="1600" dirty="0">
                <a:solidFill>
                  <a:srgbClr val="000000"/>
                </a:solidFill>
                <a:latin typeface="Calibri" panose="020F0502020204030204" pitchFamily="34" charset="0"/>
                <a:cs typeface="Calibri" panose="020F0502020204030204" pitchFamily="34" charset="0"/>
              </a:endParaRPr>
            </a:p>
          </p:txBody>
        </p:sp>
        <p:pic>
          <p:nvPicPr>
            <p:cNvPr id="62" name="Obraz 61">
              <a:extLst>
                <a:ext uri="{FF2B5EF4-FFF2-40B4-BE49-F238E27FC236}">
                  <a16:creationId xmlns:a16="http://schemas.microsoft.com/office/drawing/2014/main" id="{4D4FD253-E01C-49E3-8ABE-DB6BCAFCC6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589" y="1489552"/>
              <a:ext cx="1774965" cy="379399"/>
            </a:xfrm>
            <a:prstGeom prst="rect">
              <a:avLst/>
            </a:prstGeom>
          </p:spPr>
        </p:pic>
      </p:grpSp>
      <p:sp>
        <p:nvSpPr>
          <p:cNvPr id="63" name="Prostokąt: zaokrąglone rogi 62">
            <a:extLst>
              <a:ext uri="{FF2B5EF4-FFF2-40B4-BE49-F238E27FC236}">
                <a16:creationId xmlns:a16="http://schemas.microsoft.com/office/drawing/2014/main" id="{E0FD48C9-4277-4D15-A5C5-318A64E8479D}"/>
              </a:ext>
            </a:extLst>
          </p:cNvPr>
          <p:cNvSpPr/>
          <p:nvPr/>
        </p:nvSpPr>
        <p:spPr>
          <a:xfrm>
            <a:off x="2534074" y="3786238"/>
            <a:ext cx="1541186" cy="51965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l-PL" sz="1500" dirty="0">
              <a:solidFill>
                <a:srgbClr val="000000"/>
              </a:solidFill>
              <a:latin typeface="Calibri" panose="020F0502020204030204" pitchFamily="34" charset="0"/>
              <a:cs typeface="Calibri" panose="020F0502020204030204" pitchFamily="34" charset="0"/>
            </a:endParaRPr>
          </a:p>
          <a:p>
            <a:endParaRPr lang="pl-PL" sz="2800" dirty="0">
              <a:solidFill>
                <a:srgbClr val="000000"/>
              </a:solidFill>
              <a:latin typeface="Calibri" panose="020F0502020204030204" pitchFamily="34" charset="0"/>
              <a:cs typeface="Calibri" panose="020F0502020204030204" pitchFamily="34" charset="0"/>
            </a:endParaRPr>
          </a:p>
          <a:p>
            <a:pPr algn="ctr"/>
            <a:r>
              <a:rPr lang="pl-PL" sz="1400" dirty="0">
                <a:solidFill>
                  <a:srgbClr val="000000"/>
                </a:solidFill>
                <a:latin typeface="Calibri" panose="020F0502020204030204" pitchFamily="34" charset="0"/>
                <a:cs typeface="Calibri" panose="020F0502020204030204" pitchFamily="34" charset="0"/>
              </a:rPr>
              <a:t>5G RAN PNF/CNF</a:t>
            </a:r>
          </a:p>
        </p:txBody>
      </p:sp>
      <p:sp>
        <p:nvSpPr>
          <p:cNvPr id="64" name="Prostokąt: zaokrąglone rogi 63">
            <a:extLst>
              <a:ext uri="{FF2B5EF4-FFF2-40B4-BE49-F238E27FC236}">
                <a16:creationId xmlns:a16="http://schemas.microsoft.com/office/drawing/2014/main" id="{579699A9-96B4-4D12-9BB0-FFBF6FA2A517}"/>
              </a:ext>
            </a:extLst>
          </p:cNvPr>
          <p:cNvSpPr/>
          <p:nvPr/>
        </p:nvSpPr>
        <p:spPr>
          <a:xfrm>
            <a:off x="4903024" y="3788297"/>
            <a:ext cx="1541186" cy="51965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endParaRPr lang="pl-PL" sz="1500" dirty="0">
              <a:solidFill>
                <a:srgbClr val="000000"/>
              </a:solidFill>
              <a:latin typeface="Calibri" panose="020F0502020204030204" pitchFamily="34" charset="0"/>
              <a:cs typeface="Calibri" panose="020F0502020204030204" pitchFamily="34" charset="0"/>
            </a:endParaRPr>
          </a:p>
          <a:p>
            <a:pPr algn="ctr"/>
            <a:r>
              <a:rPr lang="pl-PL" sz="1500" dirty="0">
                <a:solidFill>
                  <a:srgbClr val="000000"/>
                </a:solidFill>
                <a:latin typeface="Calibri" panose="020F0502020204030204" pitchFamily="34" charset="0"/>
                <a:cs typeface="Calibri" panose="020F0502020204030204" pitchFamily="34" charset="0"/>
              </a:rPr>
              <a:t>5G CORE CNF</a:t>
            </a:r>
          </a:p>
        </p:txBody>
      </p:sp>
      <p:cxnSp>
        <p:nvCxnSpPr>
          <p:cNvPr id="65" name="Łącznik prosty 64">
            <a:extLst>
              <a:ext uri="{FF2B5EF4-FFF2-40B4-BE49-F238E27FC236}">
                <a16:creationId xmlns:a16="http://schemas.microsoft.com/office/drawing/2014/main" id="{BB07E0EF-5C9E-4A37-B1EE-FB925D9413CC}"/>
              </a:ext>
            </a:extLst>
          </p:cNvPr>
          <p:cNvCxnSpPr>
            <a:cxnSpLocks/>
          </p:cNvCxnSpPr>
          <p:nvPr/>
        </p:nvCxnSpPr>
        <p:spPr>
          <a:xfrm>
            <a:off x="4075260" y="4056149"/>
            <a:ext cx="827764" cy="205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Łącznik prosty ze strzałką 65">
            <a:extLst>
              <a:ext uri="{FF2B5EF4-FFF2-40B4-BE49-F238E27FC236}">
                <a16:creationId xmlns:a16="http://schemas.microsoft.com/office/drawing/2014/main" id="{F68BAEE2-C851-4BF3-8E59-30393014C86D}"/>
              </a:ext>
            </a:extLst>
          </p:cNvPr>
          <p:cNvCxnSpPr>
            <a:stCxn id="61" idx="2"/>
            <a:endCxn id="63" idx="0"/>
          </p:cNvCxnSpPr>
          <p:nvPr/>
        </p:nvCxnSpPr>
        <p:spPr>
          <a:xfrm flipH="1">
            <a:off x="3304665" y="2160190"/>
            <a:ext cx="2368950" cy="1626049"/>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Łącznik prosty ze strzałką 66">
            <a:extLst>
              <a:ext uri="{FF2B5EF4-FFF2-40B4-BE49-F238E27FC236}">
                <a16:creationId xmlns:a16="http://schemas.microsoft.com/office/drawing/2014/main" id="{E6E32849-6B62-44F6-B154-5F62CF0BD24B}"/>
              </a:ext>
            </a:extLst>
          </p:cNvPr>
          <p:cNvCxnSpPr>
            <a:stCxn id="61" idx="2"/>
            <a:endCxn id="64" idx="0"/>
          </p:cNvCxnSpPr>
          <p:nvPr/>
        </p:nvCxnSpPr>
        <p:spPr>
          <a:xfrm>
            <a:off x="5673615" y="2160189"/>
            <a:ext cx="0" cy="1628108"/>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Łącznik prosty 67">
            <a:extLst>
              <a:ext uri="{FF2B5EF4-FFF2-40B4-BE49-F238E27FC236}">
                <a16:creationId xmlns:a16="http://schemas.microsoft.com/office/drawing/2014/main" id="{983B6ECB-48C6-4FA6-A3AA-67C58803B5F0}"/>
              </a:ext>
            </a:extLst>
          </p:cNvPr>
          <p:cNvCxnSpPr>
            <a:cxnSpLocks/>
            <a:stCxn id="61" idx="3"/>
            <a:endCxn id="69" idx="1"/>
          </p:cNvCxnSpPr>
          <p:nvPr/>
        </p:nvCxnSpPr>
        <p:spPr>
          <a:xfrm flipV="1">
            <a:off x="6897752" y="1835513"/>
            <a:ext cx="957810" cy="641"/>
          </a:xfrm>
          <a:prstGeom prst="line">
            <a:avLst/>
          </a:prstGeom>
          <a:ln w="19050">
            <a:solidFill>
              <a:srgbClr val="448AAD"/>
            </a:solidFill>
            <a:prstDash val="dash"/>
          </a:ln>
        </p:spPr>
        <p:style>
          <a:lnRef idx="1">
            <a:schemeClr val="accent1"/>
          </a:lnRef>
          <a:fillRef idx="0">
            <a:schemeClr val="accent1"/>
          </a:fillRef>
          <a:effectRef idx="0">
            <a:schemeClr val="accent1"/>
          </a:effectRef>
          <a:fontRef idx="minor">
            <a:schemeClr val="tx1"/>
          </a:fontRef>
        </p:style>
      </p:cxnSp>
      <p:sp>
        <p:nvSpPr>
          <p:cNvPr id="69" name="Prostokąt: zaokrąglone rogi 68">
            <a:extLst>
              <a:ext uri="{FF2B5EF4-FFF2-40B4-BE49-F238E27FC236}">
                <a16:creationId xmlns:a16="http://schemas.microsoft.com/office/drawing/2014/main" id="{09E8E700-417D-4570-AD24-A9B080BDB0DA}"/>
              </a:ext>
            </a:extLst>
          </p:cNvPr>
          <p:cNvSpPr/>
          <p:nvPr/>
        </p:nvSpPr>
        <p:spPr>
          <a:xfrm>
            <a:off x="7855562" y="1575686"/>
            <a:ext cx="914400" cy="51965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rgbClr val="000000"/>
                </a:solidFill>
                <a:latin typeface="Calibri" panose="020F0502020204030204" pitchFamily="34" charset="0"/>
                <a:cs typeface="Calibri" panose="020F0502020204030204" pitchFamily="34" charset="0"/>
              </a:rPr>
              <a:t>ADMIN</a:t>
            </a:r>
          </a:p>
        </p:txBody>
      </p:sp>
      <p:pic>
        <p:nvPicPr>
          <p:cNvPr id="70" name="Grafika 69" descr="Dokument">
            <a:extLst>
              <a:ext uri="{FF2B5EF4-FFF2-40B4-BE49-F238E27FC236}">
                <a16:creationId xmlns:a16="http://schemas.microsoft.com/office/drawing/2014/main" id="{01B77613-3E48-49E7-871A-5767A9562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1646" y="2183026"/>
            <a:ext cx="476915" cy="476915"/>
          </a:xfrm>
          <a:prstGeom prst="rect">
            <a:avLst/>
          </a:prstGeom>
        </p:spPr>
      </p:pic>
      <p:pic>
        <p:nvPicPr>
          <p:cNvPr id="71" name="Grafika 70" descr="Programista">
            <a:extLst>
              <a:ext uri="{FF2B5EF4-FFF2-40B4-BE49-F238E27FC236}">
                <a16:creationId xmlns:a16="http://schemas.microsoft.com/office/drawing/2014/main" id="{A31FE06C-41BD-499F-9140-3BE59A6CED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561" y="733860"/>
            <a:ext cx="914400" cy="914400"/>
          </a:xfrm>
          <a:prstGeom prst="rect">
            <a:avLst/>
          </a:prstGeom>
        </p:spPr>
      </p:pic>
      <p:sp>
        <p:nvSpPr>
          <p:cNvPr id="72" name="Prostokąt 71">
            <a:extLst>
              <a:ext uri="{FF2B5EF4-FFF2-40B4-BE49-F238E27FC236}">
                <a16:creationId xmlns:a16="http://schemas.microsoft.com/office/drawing/2014/main" id="{D0E86F65-01FA-4EF4-9F9E-9DAD8A0AAE05}"/>
              </a:ext>
            </a:extLst>
          </p:cNvPr>
          <p:cNvSpPr/>
          <p:nvPr/>
        </p:nvSpPr>
        <p:spPr>
          <a:xfrm>
            <a:off x="304444" y="2895049"/>
            <a:ext cx="3283268" cy="45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solidFill>
                <a:srgbClr val="000000"/>
              </a:solidFill>
            </a:endParaRPr>
          </a:p>
        </p:txBody>
      </p:sp>
      <p:pic>
        <p:nvPicPr>
          <p:cNvPr id="73" name="Grafika 72" descr="Pojedyncze koło zębate">
            <a:extLst>
              <a:ext uri="{FF2B5EF4-FFF2-40B4-BE49-F238E27FC236}">
                <a16:creationId xmlns:a16="http://schemas.microsoft.com/office/drawing/2014/main" id="{FAB60098-017F-4C78-853E-5947B01246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0902" y="2104945"/>
            <a:ext cx="554996" cy="554996"/>
          </a:xfrm>
          <a:prstGeom prst="rect">
            <a:avLst/>
          </a:prstGeom>
        </p:spPr>
      </p:pic>
      <p:pic>
        <p:nvPicPr>
          <p:cNvPr id="74" name="Grafika 73" descr="Dokument">
            <a:extLst>
              <a:ext uri="{FF2B5EF4-FFF2-40B4-BE49-F238E27FC236}">
                <a16:creationId xmlns:a16="http://schemas.microsoft.com/office/drawing/2014/main" id="{4898540E-BF4D-457C-B155-DC536CB95B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4839" y="3559664"/>
            <a:ext cx="454846" cy="454846"/>
          </a:xfrm>
          <a:prstGeom prst="rect">
            <a:avLst/>
          </a:prstGeom>
        </p:spPr>
      </p:pic>
      <p:pic>
        <p:nvPicPr>
          <p:cNvPr id="75" name="Grafika 74" descr="Dokument">
            <a:extLst>
              <a:ext uri="{FF2B5EF4-FFF2-40B4-BE49-F238E27FC236}">
                <a16:creationId xmlns:a16="http://schemas.microsoft.com/office/drawing/2014/main" id="{FFC141DC-F1B3-4F60-BB0D-6A183B26D2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009" y="3309323"/>
            <a:ext cx="476915" cy="476915"/>
          </a:xfrm>
          <a:prstGeom prst="rect">
            <a:avLst/>
          </a:prstGeom>
        </p:spPr>
      </p:pic>
      <p:sp>
        <p:nvSpPr>
          <p:cNvPr id="76" name="Chmurka 75">
            <a:extLst>
              <a:ext uri="{FF2B5EF4-FFF2-40B4-BE49-F238E27FC236}">
                <a16:creationId xmlns:a16="http://schemas.microsoft.com/office/drawing/2014/main" id="{48A87BBE-9A53-4ECD-AD22-B478E51BD614}"/>
              </a:ext>
            </a:extLst>
          </p:cNvPr>
          <p:cNvSpPr/>
          <p:nvPr/>
        </p:nvSpPr>
        <p:spPr>
          <a:xfrm>
            <a:off x="7531168" y="3621874"/>
            <a:ext cx="1361513" cy="854417"/>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50" dirty="0">
                <a:latin typeface="Calibri" panose="020F0502020204030204" pitchFamily="34" charset="0"/>
                <a:cs typeface="Calibri" panose="020F0502020204030204" pitchFamily="34" charset="0"/>
              </a:rPr>
              <a:t>INTERNET</a:t>
            </a:r>
            <a:endParaRPr lang="en-US" sz="1350" dirty="0">
              <a:latin typeface="Calibri" panose="020F0502020204030204" pitchFamily="34" charset="0"/>
              <a:cs typeface="Calibri" panose="020F0502020204030204" pitchFamily="34" charset="0"/>
            </a:endParaRPr>
          </a:p>
        </p:txBody>
      </p:sp>
      <p:cxnSp>
        <p:nvCxnSpPr>
          <p:cNvPr id="77" name="Łącznik prosty 76">
            <a:extLst>
              <a:ext uri="{FF2B5EF4-FFF2-40B4-BE49-F238E27FC236}">
                <a16:creationId xmlns:a16="http://schemas.microsoft.com/office/drawing/2014/main" id="{EA4962A7-8751-4EEB-9F3D-5D0C67854B07}"/>
              </a:ext>
            </a:extLst>
          </p:cNvPr>
          <p:cNvCxnSpPr>
            <a:cxnSpLocks/>
            <a:stCxn id="64" idx="3"/>
            <a:endCxn id="76" idx="2"/>
          </p:cNvCxnSpPr>
          <p:nvPr/>
        </p:nvCxnSpPr>
        <p:spPr>
          <a:xfrm>
            <a:off x="6444209" y="4048124"/>
            <a:ext cx="1091181" cy="95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8" name="Grupa 77">
            <a:extLst>
              <a:ext uri="{FF2B5EF4-FFF2-40B4-BE49-F238E27FC236}">
                <a16:creationId xmlns:a16="http://schemas.microsoft.com/office/drawing/2014/main" id="{140D3CC6-293E-40D0-B334-80328EACA20A}"/>
              </a:ext>
            </a:extLst>
          </p:cNvPr>
          <p:cNvGrpSpPr/>
          <p:nvPr/>
        </p:nvGrpSpPr>
        <p:grpSpPr>
          <a:xfrm>
            <a:off x="611129" y="3721097"/>
            <a:ext cx="666246" cy="811075"/>
            <a:chOff x="236125" y="7404124"/>
            <a:chExt cx="888328" cy="1081433"/>
          </a:xfrm>
        </p:grpSpPr>
        <p:pic>
          <p:nvPicPr>
            <p:cNvPr id="79" name="Grafika 78" descr="Smartfon">
              <a:extLst>
                <a:ext uri="{FF2B5EF4-FFF2-40B4-BE49-F238E27FC236}">
                  <a16:creationId xmlns:a16="http://schemas.microsoft.com/office/drawing/2014/main" id="{19ED3923-9F30-4209-9F4D-6559F5E010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3845" y="7404124"/>
              <a:ext cx="692888" cy="692888"/>
            </a:xfrm>
            <a:prstGeom prst="rect">
              <a:avLst/>
            </a:prstGeom>
          </p:spPr>
        </p:pic>
        <p:sp>
          <p:nvSpPr>
            <p:cNvPr id="80" name="pole tekstowe 79">
              <a:extLst>
                <a:ext uri="{FF2B5EF4-FFF2-40B4-BE49-F238E27FC236}">
                  <a16:creationId xmlns:a16="http://schemas.microsoft.com/office/drawing/2014/main" id="{5EA46D04-4EEB-410C-AA13-655A228811EF}"/>
                </a:ext>
              </a:extLst>
            </p:cNvPr>
            <p:cNvSpPr txBox="1"/>
            <p:nvPr/>
          </p:nvSpPr>
          <p:spPr>
            <a:xfrm>
              <a:off x="236125" y="8085448"/>
              <a:ext cx="888328" cy="400109"/>
            </a:xfrm>
            <a:prstGeom prst="rect">
              <a:avLst/>
            </a:prstGeom>
            <a:noFill/>
          </p:spPr>
          <p:txBody>
            <a:bodyPr wrap="square" rtlCol="0">
              <a:spAutoFit/>
            </a:bodyPr>
            <a:lstStyle/>
            <a:p>
              <a:pPr algn="ctr"/>
              <a:r>
                <a:rPr lang="pl-PL" sz="1350" dirty="0">
                  <a:latin typeface="Calibri" panose="020F0502020204030204" pitchFamily="34" charset="0"/>
                  <a:cs typeface="Calibri" panose="020F0502020204030204" pitchFamily="34" charset="0"/>
                </a:rPr>
                <a:t>UE</a:t>
              </a:r>
              <a:endParaRPr lang="en-US" sz="1350" dirty="0">
                <a:latin typeface="Calibri" panose="020F0502020204030204" pitchFamily="34" charset="0"/>
                <a:cs typeface="Calibri" panose="020F0502020204030204" pitchFamily="34" charset="0"/>
              </a:endParaRPr>
            </a:p>
          </p:txBody>
        </p:sp>
      </p:grpSp>
      <p:sp>
        <p:nvSpPr>
          <p:cNvPr id="81" name="pole tekstowe 80">
            <a:extLst>
              <a:ext uri="{FF2B5EF4-FFF2-40B4-BE49-F238E27FC236}">
                <a16:creationId xmlns:a16="http://schemas.microsoft.com/office/drawing/2014/main" id="{F899DAC5-4F82-4BB1-A2F2-C3D862AF90BF}"/>
              </a:ext>
            </a:extLst>
          </p:cNvPr>
          <p:cNvSpPr txBox="1"/>
          <p:nvPr/>
        </p:nvSpPr>
        <p:spPr>
          <a:xfrm>
            <a:off x="1217682" y="4461961"/>
            <a:ext cx="1358850" cy="507831"/>
          </a:xfrm>
          <a:prstGeom prst="rect">
            <a:avLst/>
          </a:prstGeom>
          <a:noFill/>
          <a:ln>
            <a:solidFill>
              <a:srgbClr val="448AAD"/>
            </a:solidFill>
          </a:ln>
        </p:spPr>
        <p:txBody>
          <a:bodyPr wrap="square" rtlCol="0">
            <a:spAutoFit/>
          </a:bodyPr>
          <a:lstStyle/>
          <a:p>
            <a:r>
              <a:rPr lang="pl-PL" sz="1350" dirty="0">
                <a:solidFill>
                  <a:srgbClr val="448AAD"/>
                </a:solidFill>
                <a:latin typeface="Calibri" panose="020F0502020204030204" pitchFamily="34" charset="0"/>
                <a:cs typeface="Calibri" panose="020F0502020204030204" pitchFamily="34" charset="0"/>
              </a:rPr>
              <a:t>PING google.com</a:t>
            </a:r>
            <a:endParaRPr lang="en-US" sz="1350" dirty="0">
              <a:solidFill>
                <a:srgbClr val="448AAD"/>
              </a:solidFill>
              <a:latin typeface="Calibri" panose="020F0502020204030204" pitchFamily="34" charset="0"/>
              <a:cs typeface="Calibri" panose="020F0502020204030204" pitchFamily="34" charset="0"/>
            </a:endParaRPr>
          </a:p>
        </p:txBody>
      </p:sp>
      <p:pic>
        <p:nvPicPr>
          <p:cNvPr id="82" name="Picture 4">
            <a:extLst>
              <a:ext uri="{FF2B5EF4-FFF2-40B4-BE49-F238E27FC236}">
                <a16:creationId xmlns:a16="http://schemas.microsoft.com/office/drawing/2014/main" id="{86063D41-E097-4CE4-BC7D-BFE9799AB14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1515" y="3853714"/>
            <a:ext cx="307361" cy="381044"/>
          </a:xfrm>
          <a:prstGeom prst="rect">
            <a:avLst/>
          </a:prstGeom>
          <a:noFill/>
          <a:extLst>
            <a:ext uri="{909E8E84-426E-40DD-AFC4-6F175D3DCCD1}">
              <a14:hiddenFill xmlns:a14="http://schemas.microsoft.com/office/drawing/2010/main">
                <a:solidFill>
                  <a:srgbClr val="FFFFFF"/>
                </a:solidFill>
              </a14:hiddenFill>
            </a:ext>
          </a:extLst>
        </p:spPr>
      </p:pic>
      <p:pic>
        <p:nvPicPr>
          <p:cNvPr id="83" name="Obraz 82">
            <a:extLst>
              <a:ext uri="{FF2B5EF4-FFF2-40B4-BE49-F238E27FC236}">
                <a16:creationId xmlns:a16="http://schemas.microsoft.com/office/drawing/2014/main" id="{E8DFA5F5-1123-4D6A-8AC4-F5C33E06FE69}"/>
              </a:ext>
            </a:extLst>
          </p:cNvPr>
          <p:cNvPicPr>
            <a:picLocks noChangeAspect="1"/>
          </p:cNvPicPr>
          <p:nvPr/>
        </p:nvPicPr>
        <p:blipFill>
          <a:blip r:embed="rId14"/>
          <a:stretch>
            <a:fillRect/>
          </a:stretch>
        </p:blipFill>
        <p:spPr>
          <a:xfrm>
            <a:off x="5140902" y="3901385"/>
            <a:ext cx="1006931" cy="255693"/>
          </a:xfrm>
          <a:prstGeom prst="rect">
            <a:avLst/>
          </a:prstGeom>
        </p:spPr>
      </p:pic>
      <p:pic>
        <p:nvPicPr>
          <p:cNvPr id="84" name="Grafika 83" descr="Pojedyncze koło zębate">
            <a:extLst>
              <a:ext uri="{FF2B5EF4-FFF2-40B4-BE49-F238E27FC236}">
                <a16:creationId xmlns:a16="http://schemas.microsoft.com/office/drawing/2014/main" id="{15C75472-C739-4DBA-9B3E-A2C2355BB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0103" y="2135761"/>
            <a:ext cx="554996" cy="554996"/>
          </a:xfrm>
          <a:prstGeom prst="rect">
            <a:avLst/>
          </a:prstGeom>
        </p:spPr>
      </p:pic>
      <p:pic>
        <p:nvPicPr>
          <p:cNvPr id="85" name="Grafika 84" descr="Dokument">
            <a:extLst>
              <a:ext uri="{FF2B5EF4-FFF2-40B4-BE49-F238E27FC236}">
                <a16:creationId xmlns:a16="http://schemas.microsoft.com/office/drawing/2014/main" id="{11B77EB2-8C20-4424-A94C-2365FF01763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62822" y="1313348"/>
            <a:ext cx="476915" cy="476915"/>
          </a:xfrm>
          <a:prstGeom prst="rect">
            <a:avLst/>
          </a:prstGeom>
        </p:spPr>
      </p:pic>
      <p:sp>
        <p:nvSpPr>
          <p:cNvPr id="86" name="pole tekstowe 85">
            <a:extLst>
              <a:ext uri="{FF2B5EF4-FFF2-40B4-BE49-F238E27FC236}">
                <a16:creationId xmlns:a16="http://schemas.microsoft.com/office/drawing/2014/main" id="{1B855856-D105-4D03-907F-47B2344C4F16}"/>
              </a:ext>
            </a:extLst>
          </p:cNvPr>
          <p:cNvSpPr txBox="1"/>
          <p:nvPr/>
        </p:nvSpPr>
        <p:spPr>
          <a:xfrm>
            <a:off x="306199" y="746551"/>
            <a:ext cx="3143486" cy="2819554"/>
          </a:xfrm>
          <a:prstGeom prst="rect">
            <a:avLst/>
          </a:prstGeom>
          <a:noFill/>
        </p:spPr>
        <p:txBody>
          <a:bodyPr wrap="square" rtlCol="0">
            <a:spAutoFit/>
          </a:bodyPr>
          <a:lstStyle/>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ONBOARDING</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CNF DEPLOYMENT</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PNF REGISTRATION</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CNF/PNF STATUSCHECK</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CNF &lt;-&gt; PNF CONFIG SYNCH</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SUBSCRIPTION</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CONNECTIVITY TEST</a:t>
            </a:r>
          </a:p>
          <a:p>
            <a:pPr marL="257168" indent="-257168">
              <a:lnSpc>
                <a:spcPct val="150000"/>
              </a:lnSpc>
              <a:buClr>
                <a:srgbClr val="448AAD"/>
              </a:buClr>
              <a:buFont typeface="+mj-lt"/>
              <a:buAutoNum type="arabicPeriod"/>
            </a:pPr>
            <a:r>
              <a:rPr lang="pl-PL" sz="1500" b="1" dirty="0">
                <a:latin typeface="Arial" panose="020B0604020202020204" pitchFamily="34" charset="0"/>
                <a:cs typeface="Arial" panose="020B0604020202020204" pitchFamily="34" charset="0"/>
              </a:rPr>
              <a:t>NRF SCALING</a:t>
            </a:r>
            <a:endParaRPr lang="en-US" sz="1500" b="1" dirty="0">
              <a:latin typeface="Arial" panose="020B0604020202020204" pitchFamily="34" charset="0"/>
              <a:cs typeface="Arial" panose="020B0604020202020204" pitchFamily="34" charset="0"/>
            </a:endParaRPr>
          </a:p>
        </p:txBody>
      </p:sp>
      <p:pic>
        <p:nvPicPr>
          <p:cNvPr id="87" name="Grafika 86" descr="Pojedyncze koło zębate">
            <a:extLst>
              <a:ext uri="{FF2B5EF4-FFF2-40B4-BE49-F238E27FC236}">
                <a16:creationId xmlns:a16="http://schemas.microsoft.com/office/drawing/2014/main" id="{48EC359F-0941-4925-95EE-CA1BEC5538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0891" y="3778651"/>
            <a:ext cx="554996" cy="554996"/>
          </a:xfrm>
          <a:prstGeom prst="rect">
            <a:avLst/>
          </a:prstGeom>
        </p:spPr>
      </p:pic>
      <p:sp>
        <p:nvSpPr>
          <p:cNvPr id="37" name="Tytuł 1">
            <a:extLst>
              <a:ext uri="{FF2B5EF4-FFF2-40B4-BE49-F238E27FC236}">
                <a16:creationId xmlns:a16="http://schemas.microsoft.com/office/drawing/2014/main" id="{68D1C269-933C-4699-B3D6-8FB37CF9378B}"/>
              </a:ext>
            </a:extLst>
          </p:cNvPr>
          <p:cNvSpPr>
            <a:spLocks noGrp="1"/>
          </p:cNvSpPr>
          <p:nvPr>
            <p:ph type="title"/>
          </p:nvPr>
        </p:nvSpPr>
        <p:spPr>
          <a:xfrm>
            <a:off x="230188" y="-13970"/>
            <a:ext cx="8389937" cy="800100"/>
          </a:xfrm>
        </p:spPr>
        <p:txBody>
          <a:bodyPr>
            <a:noAutofit/>
          </a:bodyPr>
          <a:lstStyle/>
          <a:p>
            <a:r>
              <a:rPr lang="en-US" sz="3000" dirty="0"/>
              <a:t>ONAP for </a:t>
            </a:r>
            <a:r>
              <a:rPr lang="en-US" sz="3000" dirty="0" err="1"/>
              <a:t>xNF</a:t>
            </a:r>
            <a:r>
              <a:rPr lang="en-US" sz="3000" dirty="0"/>
              <a:t> Based 5G Service </a:t>
            </a:r>
            <a:br>
              <a:rPr lang="pl-PL" sz="3000" dirty="0"/>
            </a:br>
            <a:r>
              <a:rPr lang="en-US" sz="3000" dirty="0"/>
              <a:t>Orchestration</a:t>
            </a:r>
            <a:endParaRPr lang="pl-PL" sz="3000" dirty="0"/>
          </a:p>
        </p:txBody>
      </p:sp>
    </p:spTree>
    <p:extLst>
      <p:ext uri="{BB962C8B-B14F-4D97-AF65-F5344CB8AC3E}">
        <p14:creationId xmlns:p14="http://schemas.microsoft.com/office/powerpoint/2010/main" val="154061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xEl>
                                              <p:pRg st="0" end="0"/>
                                            </p:txEl>
                                          </p:spTgt>
                                        </p:tgtEl>
                                        <p:attrNameLst>
                                          <p:attrName>style.visibility</p:attrName>
                                        </p:attrNameLst>
                                      </p:cBhvr>
                                      <p:to>
                                        <p:strVal val="visible"/>
                                      </p:to>
                                    </p:set>
                                  </p:childTnLst>
                                </p:cTn>
                              </p:par>
                            </p:childTnLst>
                          </p:cTn>
                        </p:par>
                        <p:par>
                          <p:cTn id="43" fill="hold">
                            <p:stCondLst>
                              <p:cond delay="0"/>
                            </p:stCondLst>
                            <p:childTnLst>
                              <p:par>
                                <p:cTn id="44" presetID="42" presetClass="path" presetSubtype="0" accel="50000" decel="50000" fill="hold" nodeType="afterEffect">
                                  <p:stCondLst>
                                    <p:cond delay="300"/>
                                  </p:stCondLst>
                                  <p:childTnLst>
                                    <p:animMotion origin="layout" path="M 2.5E-6 4.44444E-6 L -0.11328 0.00463 " pathEditMode="relative" rAng="0" ptsTypes="AA">
                                      <p:cBhvr>
                                        <p:cTn id="45" dur="2200" fill="hold"/>
                                        <p:tgtEl>
                                          <p:spTgt spid="85"/>
                                        </p:tgtEl>
                                        <p:attrNameLst>
                                          <p:attrName>ppt_x</p:attrName>
                                          <p:attrName>ppt_y</p:attrName>
                                        </p:attrNameLst>
                                      </p:cBhvr>
                                      <p:rCtr x="-5664" y="231"/>
                                    </p:animMotion>
                                  </p:childTnLst>
                                </p:cTn>
                              </p:par>
                            </p:childTnLst>
                          </p:cTn>
                        </p:par>
                        <p:par>
                          <p:cTn id="46" fill="hold">
                            <p:stCondLst>
                              <p:cond delay="2500"/>
                            </p:stCondLst>
                            <p:childTnLst>
                              <p:par>
                                <p:cTn id="47" presetID="1" presetClass="exit" presetSubtype="0" fill="hold" nodeType="afterEffect">
                                  <p:stCondLst>
                                    <p:cond delay="0"/>
                                  </p:stCondLst>
                                  <p:childTnLst>
                                    <p:set>
                                      <p:cBhvr>
                                        <p:cTn id="48" dur="1" fill="hold">
                                          <p:stCondLst>
                                            <p:cond delay="0"/>
                                          </p:stCondLst>
                                        </p:cTn>
                                        <p:tgtEl>
                                          <p:spTgt spid="8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xEl>
                                              <p:pRg st="1" end="1"/>
                                            </p:txEl>
                                          </p:spTgt>
                                        </p:tgtEl>
                                        <p:attrNameLst>
                                          <p:attrName>style.visibility</p:attrName>
                                        </p:attrNameLst>
                                      </p:cBhvr>
                                      <p:to>
                                        <p:strVal val="visible"/>
                                      </p:to>
                                    </p:set>
                                  </p:childTnLst>
                                </p:cTn>
                              </p:par>
                              <p:par>
                                <p:cTn id="55" presetID="42" presetClass="path" presetSubtype="0" accel="50000" decel="50000" fill="hold" nodeType="withEffect">
                                  <p:stCondLst>
                                    <p:cond delay="0"/>
                                  </p:stCondLst>
                                  <p:childTnLst>
                                    <p:animMotion origin="layout" path="M -3.54167E-6 2.96296E-6 L 0.00013 0.20208 " pathEditMode="relative" rAng="0" ptsTypes="AA">
                                      <p:cBhvr>
                                        <p:cTn id="56" dur="2000" fill="hold"/>
                                        <p:tgtEl>
                                          <p:spTgt spid="70"/>
                                        </p:tgtEl>
                                        <p:attrNameLst>
                                          <p:attrName>ppt_x</p:attrName>
                                          <p:attrName>ppt_y</p:attrName>
                                        </p:attrNameLst>
                                      </p:cBhvr>
                                      <p:rCtr x="0" y="10093"/>
                                    </p:animMotion>
                                  </p:childTnLst>
                                </p:cTn>
                              </p:par>
                            </p:childTnLst>
                          </p:cTn>
                        </p:par>
                        <p:par>
                          <p:cTn id="57" fill="hold">
                            <p:stCondLst>
                              <p:cond delay="2000"/>
                            </p:stCondLst>
                            <p:childTnLst>
                              <p:par>
                                <p:cTn id="58" presetID="1" presetClass="emph" presetSubtype="2" fill="hold" nodeType="afterEffect">
                                  <p:stCondLst>
                                    <p:cond delay="0"/>
                                  </p:stCondLst>
                                  <p:childTnLst>
                                    <p:animClr clrSpc="rgb" dir="cw">
                                      <p:cBhvr>
                                        <p:cTn id="59" dur="500" fill="hold"/>
                                        <p:tgtEl>
                                          <p:spTgt spid="64"/>
                                        </p:tgtEl>
                                        <p:attrNameLst>
                                          <p:attrName>fillcolor</p:attrName>
                                        </p:attrNameLst>
                                      </p:cBhvr>
                                      <p:to>
                                        <a:srgbClr val="92D050"/>
                                      </p:to>
                                    </p:animClr>
                                    <p:set>
                                      <p:cBhvr>
                                        <p:cTn id="60" dur="500" fill="hold"/>
                                        <p:tgtEl>
                                          <p:spTgt spid="64"/>
                                        </p:tgtEl>
                                        <p:attrNameLst>
                                          <p:attrName>fill.type</p:attrName>
                                        </p:attrNameLst>
                                      </p:cBhvr>
                                      <p:to>
                                        <p:strVal val="solid"/>
                                      </p:to>
                                    </p:set>
                                    <p:set>
                                      <p:cBhvr>
                                        <p:cTn id="61" dur="500" fill="hold"/>
                                        <p:tgtEl>
                                          <p:spTgt spid="64"/>
                                        </p:tgtEl>
                                        <p:attrNameLst>
                                          <p:attrName>fill.on</p:attrName>
                                        </p:attrNameLst>
                                      </p:cBhvr>
                                      <p:to>
                                        <p:strVal val="true"/>
                                      </p:to>
                                    </p:set>
                                  </p:childTnLst>
                                </p:cTn>
                              </p:par>
                            </p:childTnLst>
                          </p:cTn>
                        </p:par>
                        <p:par>
                          <p:cTn id="62" fill="hold">
                            <p:stCondLst>
                              <p:cond delay="2500"/>
                            </p:stCondLst>
                            <p:childTnLst>
                              <p:par>
                                <p:cTn id="63" presetID="10" presetClass="exit" presetSubtype="0" fill="hold" nodeType="afterEffect">
                                  <p:stCondLst>
                                    <p:cond delay="0"/>
                                  </p:stCondLst>
                                  <p:childTnLst>
                                    <p:animEffect transition="out" filter="fade">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6">
                                            <p:txEl>
                                              <p:pRg st="2" end="2"/>
                                            </p:txEl>
                                          </p:spTgt>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3.75E-6 3.7037E-6 L 0.23334 -0.29514 " pathEditMode="relative" rAng="0" ptsTypes="AA">
                                      <p:cBhvr>
                                        <p:cTn id="73" dur="2000" fill="hold"/>
                                        <p:tgtEl>
                                          <p:spTgt spid="74"/>
                                        </p:tgtEl>
                                        <p:attrNameLst>
                                          <p:attrName>ppt_x</p:attrName>
                                          <p:attrName>ppt_y</p:attrName>
                                        </p:attrNameLst>
                                      </p:cBhvr>
                                      <p:rCtr x="11667" y="-14769"/>
                                    </p:animMotion>
                                  </p:childTnLst>
                                </p:cTn>
                              </p:par>
                            </p:childTnLst>
                          </p:cTn>
                        </p:par>
                        <p:par>
                          <p:cTn id="74" fill="hold">
                            <p:stCondLst>
                              <p:cond delay="2000"/>
                            </p:stCondLst>
                            <p:childTnLst>
                              <p:par>
                                <p:cTn id="75" presetID="10" presetClass="exit" presetSubtype="0" fill="hold" nodeType="afterEffect">
                                  <p:stCondLst>
                                    <p:cond delay="0"/>
                                  </p:stCondLst>
                                  <p:childTnLst>
                                    <p:animEffect transition="out" filter="fade">
                                      <p:cBhvr>
                                        <p:cTn id="76" dur="500"/>
                                        <p:tgtEl>
                                          <p:spTgt spid="74"/>
                                        </p:tgtEl>
                                      </p:cBhvr>
                                    </p:animEffect>
                                    <p:set>
                                      <p:cBhvr>
                                        <p:cTn id="77" dur="1" fill="hold">
                                          <p:stCondLst>
                                            <p:cond delay="499"/>
                                          </p:stCondLst>
                                        </p:cTn>
                                        <p:tgtEl>
                                          <p:spTgt spid="74"/>
                                        </p:tgtEl>
                                        <p:attrNameLst>
                                          <p:attrName>style.visibility</p:attrName>
                                        </p:attrNameLst>
                                      </p:cBhvr>
                                      <p:to>
                                        <p:strVal val="hidden"/>
                                      </p:to>
                                    </p:set>
                                  </p:childTnLst>
                                </p:cTn>
                              </p:par>
                              <p:par>
                                <p:cTn id="78" presetID="1" presetClass="emph" presetSubtype="2" fill="hold" nodeType="withEffect">
                                  <p:stCondLst>
                                    <p:cond delay="0"/>
                                  </p:stCondLst>
                                  <p:childTnLst>
                                    <p:animClr clrSpc="rgb" dir="cw">
                                      <p:cBhvr>
                                        <p:cTn id="79" dur="500" fill="hold"/>
                                        <p:tgtEl>
                                          <p:spTgt spid="63"/>
                                        </p:tgtEl>
                                        <p:attrNameLst>
                                          <p:attrName>fillcolor</p:attrName>
                                        </p:attrNameLst>
                                      </p:cBhvr>
                                      <p:to>
                                        <a:srgbClr val="FFFF00"/>
                                      </p:to>
                                    </p:animClr>
                                    <p:set>
                                      <p:cBhvr>
                                        <p:cTn id="80" dur="500" fill="hold"/>
                                        <p:tgtEl>
                                          <p:spTgt spid="63"/>
                                        </p:tgtEl>
                                        <p:attrNameLst>
                                          <p:attrName>fill.type</p:attrName>
                                        </p:attrNameLst>
                                      </p:cBhvr>
                                      <p:to>
                                        <p:strVal val="solid"/>
                                      </p:to>
                                    </p:set>
                                    <p:set>
                                      <p:cBhvr>
                                        <p:cTn id="81" dur="500" fill="hold"/>
                                        <p:tgtEl>
                                          <p:spTgt spid="63"/>
                                        </p:tgtEl>
                                        <p:attrNameLst>
                                          <p:attrName>fill.on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5"/>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86">
                                            <p:txEl>
                                              <p:pRg st="3" end="3"/>
                                            </p:txEl>
                                          </p:spTgt>
                                        </p:tgtEl>
                                        <p:attrNameLst>
                                          <p:attrName>style.visibility</p:attrName>
                                        </p:attrNameLst>
                                      </p:cBhvr>
                                      <p:to>
                                        <p:strVal val="visible"/>
                                      </p:to>
                                    </p:set>
                                  </p:childTnLst>
                                </p:cTn>
                              </p:par>
                            </p:childTnLst>
                          </p:cTn>
                        </p:par>
                        <p:par>
                          <p:cTn id="88" fill="hold">
                            <p:stCondLst>
                              <p:cond delay="0"/>
                            </p:stCondLst>
                            <p:childTnLst>
                              <p:par>
                                <p:cTn id="89" presetID="42" presetClass="path" presetSubtype="0" accel="50000" decel="50000" fill="hold" nodeType="afterEffect">
                                  <p:stCondLst>
                                    <p:cond delay="300"/>
                                  </p:stCondLst>
                                  <p:childTnLst>
                                    <p:animMotion origin="layout" path="M -3.54167E-6 1.48148E-6 L 5E-6 -0.21898 " pathEditMode="relative" rAng="0" ptsTypes="AA">
                                      <p:cBhvr>
                                        <p:cTn id="90" dur="1100" fill="hold"/>
                                        <p:tgtEl>
                                          <p:spTgt spid="75"/>
                                        </p:tgtEl>
                                        <p:attrNameLst>
                                          <p:attrName>ppt_x</p:attrName>
                                          <p:attrName>ppt_y</p:attrName>
                                        </p:attrNameLst>
                                      </p:cBhvr>
                                      <p:rCtr x="1914" y="-8241"/>
                                    </p:animMotion>
                                  </p:childTnLst>
                                </p:cTn>
                              </p:par>
                            </p:childTnLst>
                          </p:cTn>
                        </p:par>
                        <p:par>
                          <p:cTn id="91" fill="hold">
                            <p:stCondLst>
                              <p:cond delay="1400"/>
                            </p:stCondLst>
                            <p:childTnLst>
                              <p:par>
                                <p:cTn id="92" presetID="1" presetClass="exit" presetSubtype="0" fill="hold" nodeType="afterEffect">
                                  <p:stCondLst>
                                    <p:cond delay="0"/>
                                  </p:stCondLst>
                                  <p:childTnLst>
                                    <p:set>
                                      <p:cBhvr>
                                        <p:cTn id="93" dur="1" fill="hold">
                                          <p:stCondLst>
                                            <p:cond delay="0"/>
                                          </p:stCondLst>
                                        </p:cTn>
                                        <p:tgtEl>
                                          <p:spTgt spid="7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nodeType="afterEffect">
                                  <p:stCondLst>
                                    <p:cond delay="0"/>
                                  </p:stCondLst>
                                  <p:childTnLst>
                                    <p:set>
                                      <p:cBhvr>
                                        <p:cTn id="100" dur="1" fill="hold">
                                          <p:stCondLst>
                                            <p:cond delay="0"/>
                                          </p:stCondLst>
                                        </p:cTn>
                                        <p:tgtEl>
                                          <p:spTgt spid="86">
                                            <p:txEl>
                                              <p:pRg st="4" end="4"/>
                                            </p:txEl>
                                          </p:spTgt>
                                        </p:tgtEl>
                                        <p:attrNameLst>
                                          <p:attrName>style.visibility</p:attrName>
                                        </p:attrNameLst>
                                      </p:cBhvr>
                                      <p:to>
                                        <p:strVal val="visible"/>
                                      </p:to>
                                    </p:set>
                                  </p:childTnLst>
                                </p:cTn>
                              </p:par>
                            </p:childTnLst>
                          </p:cTn>
                        </p:par>
                        <p:par>
                          <p:cTn id="101" fill="hold">
                            <p:stCondLst>
                              <p:cond delay="0"/>
                            </p:stCondLst>
                            <p:childTnLst>
                              <p:par>
                                <p:cTn id="102" presetID="42" presetClass="path" presetSubtype="0" accel="50000" decel="50000" fill="hold" nodeType="afterEffect">
                                  <p:stCondLst>
                                    <p:cond delay="0"/>
                                  </p:stCondLst>
                                  <p:childTnLst>
                                    <p:animMotion origin="layout" path="M 1.875E-6 -4.44444E-6 L -0.24557 0.26366 " pathEditMode="relative" rAng="0" ptsTypes="AA">
                                      <p:cBhvr>
                                        <p:cTn id="103" dur="2000" fill="hold"/>
                                        <p:tgtEl>
                                          <p:spTgt spid="73"/>
                                        </p:tgtEl>
                                        <p:attrNameLst>
                                          <p:attrName>ppt_x</p:attrName>
                                          <p:attrName>ppt_y</p:attrName>
                                        </p:attrNameLst>
                                      </p:cBhvr>
                                      <p:rCtr x="-12279" y="13171"/>
                                    </p:animMotion>
                                  </p:childTnLst>
                                </p:cTn>
                              </p:par>
                            </p:childTnLst>
                          </p:cTn>
                        </p:par>
                        <p:par>
                          <p:cTn id="104" fill="hold">
                            <p:stCondLst>
                              <p:cond delay="2000"/>
                            </p:stCondLst>
                            <p:childTnLst>
                              <p:par>
                                <p:cTn id="105" presetID="8" presetClass="emph" presetSubtype="0" fill="hold" nodeType="afterEffect">
                                  <p:stCondLst>
                                    <p:cond delay="0"/>
                                  </p:stCondLst>
                                  <p:childTnLst>
                                    <p:animRot by="21600000">
                                      <p:cBhvr>
                                        <p:cTn id="106" dur="3000" fill="hold"/>
                                        <p:tgtEl>
                                          <p:spTgt spid="73"/>
                                        </p:tgtEl>
                                        <p:attrNameLst>
                                          <p:attrName>r</p:attrName>
                                        </p:attrNameLst>
                                      </p:cBhvr>
                                    </p:animRot>
                                  </p:childTnLst>
                                </p:cTn>
                              </p:par>
                            </p:childTnLst>
                          </p:cTn>
                        </p:par>
                        <p:par>
                          <p:cTn id="107" fill="hold">
                            <p:stCondLst>
                              <p:cond delay="5000"/>
                            </p:stCondLst>
                            <p:childTnLst>
                              <p:par>
                                <p:cTn id="108" presetID="1" presetClass="exit" presetSubtype="0" fill="hold" nodeType="afterEffect">
                                  <p:stCondLst>
                                    <p:cond delay="0"/>
                                  </p:stCondLst>
                                  <p:childTnLst>
                                    <p:set>
                                      <p:cBhvr>
                                        <p:cTn id="109" dur="1" fill="hold">
                                          <p:stCondLst>
                                            <p:cond delay="0"/>
                                          </p:stCondLst>
                                        </p:cTn>
                                        <p:tgtEl>
                                          <p:spTgt spid="73"/>
                                        </p:tgtEl>
                                        <p:attrNameLst>
                                          <p:attrName>style.visibility</p:attrName>
                                        </p:attrNameLst>
                                      </p:cBhvr>
                                      <p:to>
                                        <p:strVal val="hidden"/>
                                      </p:to>
                                    </p:set>
                                  </p:childTnLst>
                                </p:cTn>
                              </p:par>
                            </p:childTnLst>
                          </p:cTn>
                        </p:par>
                        <p:par>
                          <p:cTn id="110" fill="hold">
                            <p:stCondLst>
                              <p:cond delay="5000"/>
                            </p:stCondLst>
                            <p:childTnLst>
                              <p:par>
                                <p:cTn id="111" presetID="1" presetClass="emph" presetSubtype="2" fill="hold" nodeType="afterEffect">
                                  <p:stCondLst>
                                    <p:cond delay="0"/>
                                  </p:stCondLst>
                                  <p:childTnLst>
                                    <p:animClr clrSpc="rgb" dir="cw">
                                      <p:cBhvr>
                                        <p:cTn id="112" dur="2000" fill="hold"/>
                                        <p:tgtEl>
                                          <p:spTgt spid="63"/>
                                        </p:tgtEl>
                                        <p:attrNameLst>
                                          <p:attrName>fillcolor</p:attrName>
                                        </p:attrNameLst>
                                      </p:cBhvr>
                                      <p:to>
                                        <a:srgbClr val="92D050"/>
                                      </p:to>
                                    </p:animClr>
                                    <p:set>
                                      <p:cBhvr>
                                        <p:cTn id="113" dur="2000" fill="hold"/>
                                        <p:tgtEl>
                                          <p:spTgt spid="63"/>
                                        </p:tgtEl>
                                        <p:attrNameLst>
                                          <p:attrName>fill.type</p:attrName>
                                        </p:attrNameLst>
                                      </p:cBhvr>
                                      <p:to>
                                        <p:strVal val="solid"/>
                                      </p:to>
                                    </p:set>
                                    <p:set>
                                      <p:cBhvr>
                                        <p:cTn id="114" dur="2000" fill="hold"/>
                                        <p:tgtEl>
                                          <p:spTgt spid="63"/>
                                        </p:tgtEl>
                                        <p:attrNameLst>
                                          <p:attrName>fill.on</p:attrName>
                                        </p:attrNameLst>
                                      </p:cBhvr>
                                      <p:to>
                                        <p:strVal val="true"/>
                                      </p:to>
                                    </p:set>
                                  </p:childTnLst>
                                </p:cTn>
                              </p:par>
                              <p:par>
                                <p:cTn id="115" presetID="7" presetClass="emph" presetSubtype="2" fill="hold" nodeType="withEffect">
                                  <p:stCondLst>
                                    <p:cond delay="0"/>
                                  </p:stCondLst>
                                  <p:childTnLst>
                                    <p:animClr clrSpc="rgb" dir="cw">
                                      <p:cBhvr>
                                        <p:cTn id="116" dur="2000" fill="hold"/>
                                        <p:tgtEl>
                                          <p:spTgt spid="65"/>
                                        </p:tgtEl>
                                        <p:attrNameLst>
                                          <p:attrName>stroke.color</p:attrName>
                                        </p:attrNameLst>
                                      </p:cBhvr>
                                      <p:to>
                                        <a:srgbClr val="00B050"/>
                                      </p:to>
                                    </p:animClr>
                                    <p:set>
                                      <p:cBhvr>
                                        <p:cTn id="117" dur="2000" fill="hold"/>
                                        <p:tgtEl>
                                          <p:spTgt spid="65"/>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2000" fill="hold"/>
                                        <p:tgtEl>
                                          <p:spTgt spid="77"/>
                                        </p:tgtEl>
                                        <p:attrNameLst>
                                          <p:attrName>stroke.color</p:attrName>
                                        </p:attrNameLst>
                                      </p:cBhvr>
                                      <p:to>
                                        <a:srgbClr val="00B050"/>
                                      </p:to>
                                    </p:animClr>
                                    <p:set>
                                      <p:cBhvr>
                                        <p:cTn id="120" dur="2000" fill="hold"/>
                                        <p:tgtEl>
                                          <p:spTgt spid="77"/>
                                        </p:tgtEl>
                                        <p:attrNameLst>
                                          <p:attrName>stroke.on</p:attrName>
                                        </p:attrNameLst>
                                      </p:cBhvr>
                                      <p:to>
                                        <p:strVal val="tru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6">
                                            <p:txEl>
                                              <p:pRg st="5" end="5"/>
                                            </p:txEl>
                                          </p:spTgt>
                                        </p:tgtEl>
                                        <p:attrNameLst>
                                          <p:attrName>style.visibility</p:attrName>
                                        </p:attrNameLst>
                                      </p:cBhvr>
                                      <p:to>
                                        <p:strVal val="visible"/>
                                      </p:to>
                                    </p:set>
                                  </p:childTnLst>
                                </p:cTn>
                              </p:par>
                              <p:par>
                                <p:cTn id="127" presetID="42" presetClass="path" presetSubtype="0" accel="50000" decel="50000" fill="hold" nodeType="withEffect">
                                  <p:stCondLst>
                                    <p:cond delay="0"/>
                                  </p:stCondLst>
                                  <p:childTnLst>
                                    <p:animMotion origin="layout" path="M 4.58333E-6 3.33333E-6 L 4.58333E-6 0.26689 " pathEditMode="relative" rAng="0" ptsTypes="AA">
                                      <p:cBhvr>
                                        <p:cTn id="128" dur="2000" fill="hold"/>
                                        <p:tgtEl>
                                          <p:spTgt spid="84"/>
                                        </p:tgtEl>
                                        <p:attrNameLst>
                                          <p:attrName>ppt_x</p:attrName>
                                          <p:attrName>ppt_y</p:attrName>
                                        </p:attrNameLst>
                                      </p:cBhvr>
                                      <p:rCtr x="0" y="13333"/>
                                    </p:animMotion>
                                  </p:childTnLst>
                                </p:cTn>
                              </p:par>
                            </p:childTnLst>
                          </p:cTn>
                        </p:par>
                        <p:par>
                          <p:cTn id="129" fill="hold">
                            <p:stCondLst>
                              <p:cond delay="2000"/>
                            </p:stCondLst>
                            <p:childTnLst>
                              <p:par>
                                <p:cTn id="130" presetID="8" presetClass="emph" presetSubtype="0" fill="hold" nodeType="afterEffect">
                                  <p:stCondLst>
                                    <p:cond delay="0"/>
                                  </p:stCondLst>
                                  <p:childTnLst>
                                    <p:animRot by="21600000">
                                      <p:cBhvr>
                                        <p:cTn id="131" dur="3000" fill="hold"/>
                                        <p:tgtEl>
                                          <p:spTgt spid="84"/>
                                        </p:tgtEl>
                                        <p:attrNameLst>
                                          <p:attrName>r</p:attrName>
                                        </p:attrNameLst>
                                      </p:cBhvr>
                                    </p:animRot>
                                  </p:childTnLst>
                                </p:cTn>
                              </p:par>
                            </p:childTnLst>
                          </p:cTn>
                        </p:par>
                        <p:par>
                          <p:cTn id="132" fill="hold">
                            <p:stCondLst>
                              <p:cond delay="5000"/>
                            </p:stCondLst>
                            <p:childTnLst>
                              <p:par>
                                <p:cTn id="133" presetID="1" presetClass="exit" presetSubtype="0" fill="hold" nodeType="afterEffect">
                                  <p:stCondLst>
                                    <p:cond delay="0"/>
                                  </p:stCondLst>
                                  <p:childTnLst>
                                    <p:set>
                                      <p:cBhvr>
                                        <p:cTn id="134" dur="1" fill="hold">
                                          <p:stCondLst>
                                            <p:cond delay="0"/>
                                          </p:stCondLst>
                                        </p:cTn>
                                        <p:tgtEl>
                                          <p:spTgt spid="84"/>
                                        </p:tgtEl>
                                        <p:attrNameLst>
                                          <p:attrName>style.visibility</p:attrName>
                                        </p:attrNameLst>
                                      </p:cBhvr>
                                      <p:to>
                                        <p:strVal val="hidden"/>
                                      </p:to>
                                    </p:set>
                                  </p:childTnLst>
                                </p:cTn>
                              </p:par>
                            </p:childTnLst>
                          </p:cTn>
                        </p:par>
                        <p:par>
                          <p:cTn id="135" fill="hold">
                            <p:stCondLst>
                              <p:cond delay="5000"/>
                            </p:stCondLst>
                            <p:childTnLst>
                              <p:par>
                                <p:cTn id="136" presetID="1" presetClass="entr" presetSubtype="0" fill="hold" grpId="0" nodeType="afterEffect">
                                  <p:stCondLst>
                                    <p:cond delay="0"/>
                                  </p:stCondLst>
                                  <p:childTnLst>
                                    <p:set>
                                      <p:cBhvr>
                                        <p:cTn id="137" dur="1" fill="hold">
                                          <p:stCondLst>
                                            <p:cond delay="0"/>
                                          </p:stCondLst>
                                        </p:cTn>
                                        <p:tgtEl>
                                          <p:spTgt spid="58"/>
                                        </p:tgtEl>
                                        <p:attrNameLst>
                                          <p:attrName>style.visibility</p:attrName>
                                        </p:attrNameLst>
                                      </p:cBhvr>
                                      <p:to>
                                        <p:strVal val="visible"/>
                                      </p:to>
                                    </p:set>
                                  </p:childTnLst>
                                </p:cTn>
                              </p:par>
                              <p:par>
                                <p:cTn id="138" presetID="7" presetClass="emph" presetSubtype="2" fill="hold" nodeType="withEffect">
                                  <p:stCondLst>
                                    <p:cond delay="0"/>
                                  </p:stCondLst>
                                  <p:childTnLst>
                                    <p:animClr clrSpc="rgb" dir="cw">
                                      <p:cBhvr>
                                        <p:cTn id="139" dur="500" fill="hold"/>
                                        <p:tgtEl>
                                          <p:spTgt spid="57"/>
                                        </p:tgtEl>
                                        <p:attrNameLst>
                                          <p:attrName>stroke.color</p:attrName>
                                        </p:attrNameLst>
                                      </p:cBhvr>
                                      <p:to>
                                        <a:srgbClr val="00B050"/>
                                      </p:to>
                                    </p:animClr>
                                    <p:set>
                                      <p:cBhvr>
                                        <p:cTn id="140" dur="500" fill="hold"/>
                                        <p:tgtEl>
                                          <p:spTgt spid="57"/>
                                        </p:tgtEl>
                                        <p:attrNameLst>
                                          <p:attrName>stroke.on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8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6">
                                            <p:txEl>
                                              <p:pRg st="6" end="6"/>
                                            </p:txEl>
                                          </p:spTgt>
                                        </p:tgtEl>
                                        <p:attrNameLst>
                                          <p:attrName>style.visibility</p:attrName>
                                        </p:attrNameLst>
                                      </p:cBhvr>
                                      <p:to>
                                        <p:strVal val="visible"/>
                                      </p:to>
                                    </p:set>
                                  </p:childTnLst>
                                </p:cTn>
                              </p:par>
                            </p:childTnLst>
                          </p:cTn>
                        </p:par>
                        <p:par>
                          <p:cTn id="147" fill="hold">
                            <p:stCondLst>
                              <p:cond delay="0"/>
                            </p:stCondLst>
                            <p:childTnLst>
                              <p:par>
                                <p:cTn id="148" presetID="42" presetClass="path" presetSubtype="0" accel="50000" decel="50000" fill="hold" grpId="1" nodeType="afterEffect">
                                  <p:stCondLst>
                                    <p:cond delay="600"/>
                                  </p:stCondLst>
                                  <p:childTnLst>
                                    <p:animMotion origin="layout" path="M -1.875E-6 -3.33333E-6 L 0.7086 0.0007 " pathEditMode="relative" rAng="0" ptsTypes="AA">
                                      <p:cBhvr>
                                        <p:cTn id="149" dur="2000" fill="hold"/>
                                        <p:tgtEl>
                                          <p:spTgt spid="81"/>
                                        </p:tgtEl>
                                        <p:attrNameLst>
                                          <p:attrName>ppt_x</p:attrName>
                                          <p:attrName>ppt_y</p:attrName>
                                        </p:attrNameLst>
                                      </p:cBhvr>
                                      <p:rCtr x="35430" y="23"/>
                                    </p:animMotion>
                                  </p:childTnLst>
                                </p:cTn>
                              </p:par>
                            </p:childTnLst>
                          </p:cTn>
                        </p:par>
                        <p:par>
                          <p:cTn id="150" fill="hold">
                            <p:stCondLst>
                              <p:cond delay="2600"/>
                            </p:stCondLst>
                            <p:childTnLst>
                              <p:par>
                                <p:cTn id="151" presetID="42" presetClass="path" presetSubtype="0" accel="50000" decel="50000" fill="hold" grpId="2" nodeType="afterEffect">
                                  <p:stCondLst>
                                    <p:cond delay="0"/>
                                  </p:stCondLst>
                                  <p:childTnLst>
                                    <p:animMotion origin="layout" path="M 0.7086 0.0007 L 1.04167E-6 2.22222E-6 " pathEditMode="relative" rAng="0" ptsTypes="AA">
                                      <p:cBhvr>
                                        <p:cTn id="152" dur="2000" fill="hold"/>
                                        <p:tgtEl>
                                          <p:spTgt spid="81"/>
                                        </p:tgtEl>
                                        <p:attrNameLst>
                                          <p:attrName>ppt_x</p:attrName>
                                          <p:attrName>ppt_y</p:attrName>
                                        </p:attrNameLst>
                                      </p:cBhvr>
                                      <p:rCtr x="-35208" y="0"/>
                                    </p:animMotion>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6">
                                            <p:txEl>
                                              <p:pRg st="7" end="7"/>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7"/>
                                        </p:tgtEl>
                                        <p:attrNameLst>
                                          <p:attrName>style.visibility</p:attrName>
                                        </p:attrNameLst>
                                      </p:cBhvr>
                                      <p:to>
                                        <p:strVal val="visible"/>
                                      </p:to>
                                    </p:set>
                                  </p:childTnLst>
                                </p:cTn>
                              </p:par>
                            </p:childTnLst>
                          </p:cTn>
                        </p:par>
                        <p:par>
                          <p:cTn id="159" fill="hold">
                            <p:stCondLst>
                              <p:cond delay="0"/>
                            </p:stCondLst>
                            <p:childTnLst>
                              <p:par>
                                <p:cTn id="160" presetID="8" presetClass="emph" presetSubtype="0" fill="hold" nodeType="afterEffect">
                                  <p:stCondLst>
                                    <p:cond delay="0"/>
                                  </p:stCondLst>
                                  <p:childTnLst>
                                    <p:animRot by="21600000">
                                      <p:cBhvr>
                                        <p:cTn id="161" dur="2000" fill="hold"/>
                                        <p:tgtEl>
                                          <p:spTgt spid="87"/>
                                        </p:tgtEl>
                                        <p:attrNameLst>
                                          <p:attrName>r</p:attrName>
                                        </p:attrNameLst>
                                      </p:cBhvr>
                                    </p:animRot>
                                  </p:childTnLst>
                                </p:cTn>
                              </p:par>
                            </p:childTnLst>
                          </p:cTn>
                        </p:par>
                        <p:par>
                          <p:cTn id="162" fill="hold">
                            <p:stCondLst>
                              <p:cond delay="2000"/>
                            </p:stCondLst>
                            <p:childTnLst>
                              <p:par>
                                <p:cTn id="163" presetID="1" presetClass="exit" presetSubtype="0" fill="hold" nodeType="afterEffect">
                                  <p:stCondLst>
                                    <p:cond delay="0"/>
                                  </p:stCondLst>
                                  <p:childTnLst>
                                    <p:set>
                                      <p:cBhvr>
                                        <p:cTn id="164"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4" grpId="0" animBg="1"/>
      <p:bldP spid="69" grpId="0" animBg="1"/>
      <p:bldP spid="76" grpId="0" animBg="1"/>
      <p:bldP spid="81" grpId="0" animBg="1"/>
      <p:bldP spid="81" grpId="1" animBg="1"/>
      <p:bldP spid="81"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D1D7809-F9B7-40E7-B5BF-E060E19674A1}"/>
              </a:ext>
            </a:extLst>
          </p:cNvPr>
          <p:cNvSpPr>
            <a:spLocks noGrp="1"/>
          </p:cNvSpPr>
          <p:nvPr>
            <p:ph type="title"/>
          </p:nvPr>
        </p:nvSpPr>
        <p:spPr>
          <a:xfrm>
            <a:off x="229442" y="-12050"/>
            <a:ext cx="8389903" cy="800739"/>
          </a:xfrm>
        </p:spPr>
        <p:txBody>
          <a:bodyPr>
            <a:noAutofit/>
          </a:bodyPr>
          <a:lstStyle/>
          <a:p>
            <a:r>
              <a:rPr lang="pl-PL" sz="3000" dirty="0"/>
              <a:t>Joint CBA for RAN and </a:t>
            </a:r>
            <a:r>
              <a:rPr lang="pl-PL" sz="3000" dirty="0" err="1"/>
              <a:t>Core</a:t>
            </a:r>
            <a:r>
              <a:rPr lang="pl-PL" sz="3000" dirty="0"/>
              <a:t> Part NF</a:t>
            </a:r>
          </a:p>
        </p:txBody>
      </p:sp>
      <p:sp>
        <p:nvSpPr>
          <p:cNvPr id="40" name="Prostokąt 39">
            <a:extLst>
              <a:ext uri="{FF2B5EF4-FFF2-40B4-BE49-F238E27FC236}">
                <a16:creationId xmlns:a16="http://schemas.microsoft.com/office/drawing/2014/main" id="{874708CF-9D5F-4324-B7AC-CFFB0D541072}"/>
              </a:ext>
            </a:extLst>
          </p:cNvPr>
          <p:cNvSpPr/>
          <p:nvPr/>
        </p:nvSpPr>
        <p:spPr>
          <a:xfrm>
            <a:off x="1181101" y="2914917"/>
            <a:ext cx="6934200" cy="1925086"/>
          </a:xfrm>
          <a:prstGeom prst="rect">
            <a:avLst/>
          </a:prstGeom>
          <a:solidFill>
            <a:schemeClr val="accent4">
              <a:lumMod val="40000"/>
              <a:lumOff val="6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41" name="Prostokąt 40">
            <a:extLst>
              <a:ext uri="{FF2B5EF4-FFF2-40B4-BE49-F238E27FC236}">
                <a16:creationId xmlns:a16="http://schemas.microsoft.com/office/drawing/2014/main" id="{3EEFD03A-D446-4843-92FA-62452854BF46}"/>
              </a:ext>
            </a:extLst>
          </p:cNvPr>
          <p:cNvSpPr/>
          <p:nvPr/>
        </p:nvSpPr>
        <p:spPr>
          <a:xfrm>
            <a:off x="1181100" y="884707"/>
            <a:ext cx="6934199" cy="2001374"/>
          </a:xfrm>
          <a:prstGeom prst="rect">
            <a:avLst/>
          </a:prstGeom>
          <a:solidFill>
            <a:schemeClr val="accent3">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42" name="Prostokąt 41">
            <a:extLst>
              <a:ext uri="{FF2B5EF4-FFF2-40B4-BE49-F238E27FC236}">
                <a16:creationId xmlns:a16="http://schemas.microsoft.com/office/drawing/2014/main" id="{52832B02-06C7-45AE-8DA5-494D1750127B}"/>
              </a:ext>
            </a:extLst>
          </p:cNvPr>
          <p:cNvSpPr/>
          <p:nvPr/>
        </p:nvSpPr>
        <p:spPr>
          <a:xfrm rot="16200000">
            <a:off x="-1179405" y="2587954"/>
            <a:ext cx="3946555" cy="54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400" b="1" dirty="0">
                <a:solidFill>
                  <a:srgbClr val="000000"/>
                </a:solidFill>
              </a:rPr>
              <a:t>CBA</a:t>
            </a:r>
            <a:endParaRPr lang="pl-PL" sz="3000" b="1" dirty="0">
              <a:solidFill>
                <a:srgbClr val="000000"/>
              </a:solidFill>
            </a:endParaRPr>
          </a:p>
        </p:txBody>
      </p:sp>
      <p:sp>
        <p:nvSpPr>
          <p:cNvPr id="43" name="Prostokąt 42">
            <a:extLst>
              <a:ext uri="{FF2B5EF4-FFF2-40B4-BE49-F238E27FC236}">
                <a16:creationId xmlns:a16="http://schemas.microsoft.com/office/drawing/2014/main" id="{F7EF716D-3E3A-490F-95BB-26F3A5E5E655}"/>
              </a:ext>
            </a:extLst>
          </p:cNvPr>
          <p:cNvSpPr/>
          <p:nvPr/>
        </p:nvSpPr>
        <p:spPr>
          <a:xfrm>
            <a:off x="3154276" y="1157454"/>
            <a:ext cx="1949126" cy="3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Setup</a:t>
            </a:r>
          </a:p>
        </p:txBody>
      </p:sp>
      <p:sp>
        <p:nvSpPr>
          <p:cNvPr id="44" name="Prostokąt 43">
            <a:extLst>
              <a:ext uri="{FF2B5EF4-FFF2-40B4-BE49-F238E27FC236}">
                <a16:creationId xmlns:a16="http://schemas.microsoft.com/office/drawing/2014/main" id="{D43A594E-FF2F-4D45-9502-E2F01F1ACD3A}"/>
              </a:ext>
            </a:extLst>
          </p:cNvPr>
          <p:cNvSpPr/>
          <p:nvPr/>
        </p:nvSpPr>
        <p:spPr>
          <a:xfrm>
            <a:off x="3085533" y="995870"/>
            <a:ext cx="2106234" cy="18362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45" name="Prostokąt 44">
            <a:extLst>
              <a:ext uri="{FF2B5EF4-FFF2-40B4-BE49-F238E27FC236}">
                <a16:creationId xmlns:a16="http://schemas.microsoft.com/office/drawing/2014/main" id="{C2D441DE-4E2F-46AA-965C-0A540769D230}"/>
              </a:ext>
            </a:extLst>
          </p:cNvPr>
          <p:cNvSpPr/>
          <p:nvPr/>
        </p:nvSpPr>
        <p:spPr>
          <a:xfrm>
            <a:off x="3154276" y="1609084"/>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PNF </a:t>
            </a:r>
            <a:r>
              <a:rPr lang="pl-PL" sz="1200" dirty="0" err="1">
                <a:solidFill>
                  <a:srgbClr val="000000"/>
                </a:solidFill>
              </a:rPr>
              <a:t>Registration</a:t>
            </a:r>
            <a:endParaRPr lang="pl-PL" sz="1200" dirty="0">
              <a:solidFill>
                <a:srgbClr val="000000"/>
              </a:solidFill>
            </a:endParaRPr>
          </a:p>
        </p:txBody>
      </p:sp>
      <p:sp>
        <p:nvSpPr>
          <p:cNvPr id="46" name="Prostokąt 45">
            <a:extLst>
              <a:ext uri="{FF2B5EF4-FFF2-40B4-BE49-F238E27FC236}">
                <a16:creationId xmlns:a16="http://schemas.microsoft.com/office/drawing/2014/main" id="{68962FBF-3B25-4709-B199-F505801C3C7F}"/>
              </a:ext>
            </a:extLst>
          </p:cNvPr>
          <p:cNvSpPr/>
          <p:nvPr/>
        </p:nvSpPr>
        <p:spPr>
          <a:xfrm>
            <a:off x="3077571" y="2948340"/>
            <a:ext cx="2106234" cy="18362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47" name="pole tekstowe 46">
            <a:extLst>
              <a:ext uri="{FF2B5EF4-FFF2-40B4-BE49-F238E27FC236}">
                <a16:creationId xmlns:a16="http://schemas.microsoft.com/office/drawing/2014/main" id="{4F302E1C-D0B7-4E96-8B57-898413C9CD91}"/>
              </a:ext>
            </a:extLst>
          </p:cNvPr>
          <p:cNvSpPr txBox="1"/>
          <p:nvPr/>
        </p:nvSpPr>
        <p:spPr>
          <a:xfrm>
            <a:off x="3706602" y="925097"/>
            <a:ext cx="918102" cy="184666"/>
          </a:xfrm>
          <a:prstGeom prst="rect">
            <a:avLst/>
          </a:prstGeom>
          <a:solidFill>
            <a:schemeClr val="bg1"/>
          </a:solidFill>
        </p:spPr>
        <p:txBody>
          <a:bodyPr wrap="square" lIns="0" tIns="0" rIns="0" bIns="0" rtlCol="0">
            <a:spAutoFit/>
          </a:bodyPr>
          <a:lstStyle/>
          <a:p>
            <a:pPr algn="ctr"/>
            <a:r>
              <a:rPr lang="pl-PL" sz="1200" dirty="0" err="1"/>
              <a:t>Config</a:t>
            </a:r>
            <a:r>
              <a:rPr lang="pl-PL" sz="1200" dirty="0"/>
              <a:t> </a:t>
            </a:r>
            <a:r>
              <a:rPr lang="pl-PL" sz="1200" dirty="0" err="1"/>
              <a:t>deploy</a:t>
            </a:r>
            <a:endParaRPr lang="pl-PL" sz="1200" dirty="0"/>
          </a:p>
        </p:txBody>
      </p:sp>
      <p:sp>
        <p:nvSpPr>
          <p:cNvPr id="48" name="pole tekstowe 47">
            <a:extLst>
              <a:ext uri="{FF2B5EF4-FFF2-40B4-BE49-F238E27FC236}">
                <a16:creationId xmlns:a16="http://schemas.microsoft.com/office/drawing/2014/main" id="{9CF41B66-0E9C-4070-BF1E-22266606E71B}"/>
              </a:ext>
            </a:extLst>
          </p:cNvPr>
          <p:cNvSpPr txBox="1"/>
          <p:nvPr/>
        </p:nvSpPr>
        <p:spPr>
          <a:xfrm rot="16200000">
            <a:off x="1103470" y="1851523"/>
            <a:ext cx="699615" cy="230832"/>
          </a:xfrm>
          <a:prstGeom prst="rect">
            <a:avLst/>
          </a:prstGeom>
        </p:spPr>
        <p:txBody>
          <a:bodyPr wrap="none" lIns="0" tIns="0" rIns="0" bIns="0" rtlCol="0">
            <a:spAutoFit/>
          </a:bodyPr>
          <a:lstStyle/>
          <a:p>
            <a:r>
              <a:rPr lang="pl-PL" sz="1500" dirty="0"/>
              <a:t>RAN Part</a:t>
            </a:r>
          </a:p>
        </p:txBody>
      </p:sp>
      <p:sp>
        <p:nvSpPr>
          <p:cNvPr id="49" name="Prostokąt 48">
            <a:extLst>
              <a:ext uri="{FF2B5EF4-FFF2-40B4-BE49-F238E27FC236}">
                <a16:creationId xmlns:a16="http://schemas.microsoft.com/office/drawing/2014/main" id="{5326A047-45CC-4948-A28B-B302EAFE7D56}"/>
              </a:ext>
            </a:extLst>
          </p:cNvPr>
          <p:cNvSpPr/>
          <p:nvPr/>
        </p:nvSpPr>
        <p:spPr>
          <a:xfrm>
            <a:off x="5402853" y="995870"/>
            <a:ext cx="2106234" cy="18362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50" name="pole tekstowe 49">
            <a:extLst>
              <a:ext uri="{FF2B5EF4-FFF2-40B4-BE49-F238E27FC236}">
                <a16:creationId xmlns:a16="http://schemas.microsoft.com/office/drawing/2014/main" id="{AE892A1C-D3FC-482E-8BBB-E8DDE6359409}"/>
              </a:ext>
            </a:extLst>
          </p:cNvPr>
          <p:cNvSpPr txBox="1"/>
          <p:nvPr/>
        </p:nvSpPr>
        <p:spPr>
          <a:xfrm>
            <a:off x="5821400" y="915077"/>
            <a:ext cx="1323147" cy="184666"/>
          </a:xfrm>
          <a:prstGeom prst="rect">
            <a:avLst/>
          </a:prstGeom>
          <a:solidFill>
            <a:schemeClr val="bg1"/>
          </a:solidFill>
        </p:spPr>
        <p:txBody>
          <a:bodyPr wrap="square" lIns="0" tIns="0" rIns="0" bIns="0" rtlCol="0">
            <a:spAutoFit/>
          </a:bodyPr>
          <a:lstStyle/>
          <a:p>
            <a:pPr algn="ctr"/>
            <a:r>
              <a:rPr lang="pl-PL" sz="1200" dirty="0"/>
              <a:t>UE </a:t>
            </a:r>
            <a:r>
              <a:rPr lang="pl-PL" sz="1200" dirty="0" err="1"/>
              <a:t>reconfiguration</a:t>
            </a:r>
            <a:endParaRPr lang="pl-PL" sz="1200" dirty="0"/>
          </a:p>
        </p:txBody>
      </p:sp>
      <p:sp>
        <p:nvSpPr>
          <p:cNvPr id="51" name="Prostokąt 50">
            <a:extLst>
              <a:ext uri="{FF2B5EF4-FFF2-40B4-BE49-F238E27FC236}">
                <a16:creationId xmlns:a16="http://schemas.microsoft.com/office/drawing/2014/main" id="{B76931FB-DB9D-4D05-9E9D-265D10EA3183}"/>
              </a:ext>
            </a:extLst>
          </p:cNvPr>
          <p:cNvSpPr/>
          <p:nvPr/>
        </p:nvSpPr>
        <p:spPr>
          <a:xfrm>
            <a:off x="5402853" y="2949563"/>
            <a:ext cx="2106234" cy="18362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52" name="pole tekstowe 51">
            <a:extLst>
              <a:ext uri="{FF2B5EF4-FFF2-40B4-BE49-F238E27FC236}">
                <a16:creationId xmlns:a16="http://schemas.microsoft.com/office/drawing/2014/main" id="{A747954F-53A0-4540-BBA0-5F24D046E481}"/>
              </a:ext>
            </a:extLst>
          </p:cNvPr>
          <p:cNvSpPr txBox="1"/>
          <p:nvPr/>
        </p:nvSpPr>
        <p:spPr>
          <a:xfrm>
            <a:off x="6023922" y="2878790"/>
            <a:ext cx="918102" cy="184666"/>
          </a:xfrm>
          <a:prstGeom prst="rect">
            <a:avLst/>
          </a:prstGeom>
          <a:solidFill>
            <a:schemeClr val="bg1"/>
          </a:solidFill>
        </p:spPr>
        <p:txBody>
          <a:bodyPr wrap="square" lIns="0" tIns="0" rIns="0" bIns="0" rtlCol="0">
            <a:spAutoFit/>
          </a:bodyPr>
          <a:lstStyle/>
          <a:p>
            <a:pPr algn="ctr"/>
            <a:r>
              <a:rPr lang="pl-PL" sz="1200" dirty="0"/>
              <a:t>NRF </a:t>
            </a:r>
            <a:r>
              <a:rPr lang="pl-PL" sz="1200" dirty="0" err="1"/>
              <a:t>Scaling</a:t>
            </a:r>
            <a:endParaRPr lang="pl-PL" sz="1200" dirty="0"/>
          </a:p>
        </p:txBody>
      </p:sp>
      <p:sp>
        <p:nvSpPr>
          <p:cNvPr id="53" name="Prostokąt 52">
            <a:extLst>
              <a:ext uri="{FF2B5EF4-FFF2-40B4-BE49-F238E27FC236}">
                <a16:creationId xmlns:a16="http://schemas.microsoft.com/office/drawing/2014/main" id="{06A97503-E741-4069-A159-F613EA5A8489}"/>
              </a:ext>
            </a:extLst>
          </p:cNvPr>
          <p:cNvSpPr/>
          <p:nvPr/>
        </p:nvSpPr>
        <p:spPr>
          <a:xfrm>
            <a:off x="1678234" y="2300269"/>
            <a:ext cx="1048169" cy="54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Resource </a:t>
            </a:r>
            <a:r>
              <a:rPr lang="pl-PL" sz="1200" dirty="0" err="1">
                <a:solidFill>
                  <a:srgbClr val="000000"/>
                </a:solidFill>
              </a:rPr>
              <a:t>Assignment</a:t>
            </a:r>
            <a:endParaRPr lang="pl-PL" sz="1200" dirty="0">
              <a:solidFill>
                <a:srgbClr val="000000"/>
              </a:solidFill>
            </a:endParaRPr>
          </a:p>
        </p:txBody>
      </p:sp>
      <p:sp>
        <p:nvSpPr>
          <p:cNvPr id="54" name="Prostokąt 53">
            <a:extLst>
              <a:ext uri="{FF2B5EF4-FFF2-40B4-BE49-F238E27FC236}">
                <a16:creationId xmlns:a16="http://schemas.microsoft.com/office/drawing/2014/main" id="{B0D2B3CE-E86E-4EB7-A930-B48C1CF1FEC8}"/>
              </a:ext>
            </a:extLst>
          </p:cNvPr>
          <p:cNvSpPr/>
          <p:nvPr/>
        </p:nvSpPr>
        <p:spPr>
          <a:xfrm>
            <a:off x="1593013" y="995871"/>
            <a:ext cx="1188132" cy="37886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solidFill>
                <a:srgbClr val="000000"/>
              </a:solidFill>
            </a:endParaRPr>
          </a:p>
        </p:txBody>
      </p:sp>
      <p:sp>
        <p:nvSpPr>
          <p:cNvPr id="55" name="Prostokąt 54">
            <a:extLst>
              <a:ext uri="{FF2B5EF4-FFF2-40B4-BE49-F238E27FC236}">
                <a16:creationId xmlns:a16="http://schemas.microsoft.com/office/drawing/2014/main" id="{63A30D57-E375-4E5F-B55E-97FC92C972AE}"/>
              </a:ext>
            </a:extLst>
          </p:cNvPr>
          <p:cNvSpPr/>
          <p:nvPr/>
        </p:nvSpPr>
        <p:spPr>
          <a:xfrm>
            <a:off x="1662994" y="3071654"/>
            <a:ext cx="1048169" cy="54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Profile </a:t>
            </a:r>
            <a:r>
              <a:rPr lang="pl-PL" sz="1200" dirty="0" err="1">
                <a:solidFill>
                  <a:srgbClr val="000000"/>
                </a:solidFill>
              </a:rPr>
              <a:t>Upload</a:t>
            </a:r>
            <a:endParaRPr lang="pl-PL" sz="1200" dirty="0">
              <a:solidFill>
                <a:srgbClr val="000000"/>
              </a:solidFill>
            </a:endParaRPr>
          </a:p>
        </p:txBody>
      </p:sp>
      <p:sp>
        <p:nvSpPr>
          <p:cNvPr id="56" name="pole tekstowe 55">
            <a:extLst>
              <a:ext uri="{FF2B5EF4-FFF2-40B4-BE49-F238E27FC236}">
                <a16:creationId xmlns:a16="http://schemas.microsoft.com/office/drawing/2014/main" id="{800E6E1E-2C78-48B5-8ABC-BC3AB4FC935D}"/>
              </a:ext>
            </a:extLst>
          </p:cNvPr>
          <p:cNvSpPr txBox="1"/>
          <p:nvPr/>
        </p:nvSpPr>
        <p:spPr>
          <a:xfrm>
            <a:off x="1827862" y="925097"/>
            <a:ext cx="778139" cy="369332"/>
          </a:xfrm>
          <a:prstGeom prst="rect">
            <a:avLst/>
          </a:prstGeom>
          <a:solidFill>
            <a:schemeClr val="bg1"/>
          </a:solidFill>
        </p:spPr>
        <p:txBody>
          <a:bodyPr wrap="square" lIns="0" tIns="0" rIns="0" bIns="0" rtlCol="0">
            <a:spAutoFit/>
          </a:bodyPr>
          <a:lstStyle/>
          <a:p>
            <a:pPr algn="ctr"/>
            <a:r>
              <a:rPr lang="pl-PL" sz="1200" dirty="0"/>
              <a:t>Resource </a:t>
            </a:r>
          </a:p>
          <a:p>
            <a:pPr algn="ctr"/>
            <a:r>
              <a:rPr lang="pl-PL" sz="1200" dirty="0" err="1"/>
              <a:t>Assignment</a:t>
            </a:r>
            <a:endParaRPr lang="pl-PL" sz="1200" dirty="0"/>
          </a:p>
        </p:txBody>
      </p:sp>
      <p:sp>
        <p:nvSpPr>
          <p:cNvPr id="57" name="pole tekstowe 56">
            <a:extLst>
              <a:ext uri="{FF2B5EF4-FFF2-40B4-BE49-F238E27FC236}">
                <a16:creationId xmlns:a16="http://schemas.microsoft.com/office/drawing/2014/main" id="{CC3905BF-7E16-4508-ABE6-75298BB69197}"/>
              </a:ext>
            </a:extLst>
          </p:cNvPr>
          <p:cNvSpPr txBox="1"/>
          <p:nvPr/>
        </p:nvSpPr>
        <p:spPr>
          <a:xfrm>
            <a:off x="3706602" y="2886080"/>
            <a:ext cx="918102" cy="184666"/>
          </a:xfrm>
          <a:prstGeom prst="rect">
            <a:avLst/>
          </a:prstGeom>
          <a:solidFill>
            <a:schemeClr val="bg1"/>
          </a:solidFill>
        </p:spPr>
        <p:txBody>
          <a:bodyPr wrap="square" lIns="0" tIns="0" rIns="0" bIns="0" rtlCol="0">
            <a:spAutoFit/>
          </a:bodyPr>
          <a:lstStyle/>
          <a:p>
            <a:pPr algn="ctr"/>
            <a:r>
              <a:rPr lang="pl-PL" sz="1200" dirty="0" err="1"/>
              <a:t>Config</a:t>
            </a:r>
            <a:r>
              <a:rPr lang="pl-PL" sz="1200" dirty="0"/>
              <a:t> </a:t>
            </a:r>
            <a:r>
              <a:rPr lang="pl-PL" sz="1200" dirty="0" err="1"/>
              <a:t>deploy</a:t>
            </a:r>
            <a:endParaRPr lang="pl-PL" sz="1200" dirty="0"/>
          </a:p>
        </p:txBody>
      </p:sp>
      <p:sp>
        <p:nvSpPr>
          <p:cNvPr id="58" name="Prostokąt 57">
            <a:extLst>
              <a:ext uri="{FF2B5EF4-FFF2-40B4-BE49-F238E27FC236}">
                <a16:creationId xmlns:a16="http://schemas.microsoft.com/office/drawing/2014/main" id="{89895F5B-3B10-49F1-BE20-068B90BB28EA}"/>
              </a:ext>
            </a:extLst>
          </p:cNvPr>
          <p:cNvSpPr/>
          <p:nvPr/>
        </p:nvSpPr>
        <p:spPr>
          <a:xfrm>
            <a:off x="3154276" y="2043423"/>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Status </a:t>
            </a:r>
            <a:r>
              <a:rPr lang="pl-PL" sz="1200" dirty="0" err="1">
                <a:solidFill>
                  <a:srgbClr val="000000"/>
                </a:solidFill>
              </a:rPr>
              <a:t>Verification</a:t>
            </a:r>
            <a:endParaRPr lang="pl-PL" sz="1200" dirty="0">
              <a:solidFill>
                <a:srgbClr val="000000"/>
              </a:solidFill>
            </a:endParaRPr>
          </a:p>
        </p:txBody>
      </p:sp>
      <p:sp>
        <p:nvSpPr>
          <p:cNvPr id="59" name="Prostokąt 58">
            <a:extLst>
              <a:ext uri="{FF2B5EF4-FFF2-40B4-BE49-F238E27FC236}">
                <a16:creationId xmlns:a16="http://schemas.microsoft.com/office/drawing/2014/main" id="{177038B2-8B83-4BC1-B8AF-E158C803D6F8}"/>
              </a:ext>
            </a:extLst>
          </p:cNvPr>
          <p:cNvSpPr/>
          <p:nvPr/>
        </p:nvSpPr>
        <p:spPr>
          <a:xfrm>
            <a:off x="3162257" y="3136989"/>
            <a:ext cx="1949126" cy="3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Setup</a:t>
            </a:r>
          </a:p>
        </p:txBody>
      </p:sp>
      <p:sp>
        <p:nvSpPr>
          <p:cNvPr id="60" name="Prostokąt 59">
            <a:extLst>
              <a:ext uri="{FF2B5EF4-FFF2-40B4-BE49-F238E27FC236}">
                <a16:creationId xmlns:a16="http://schemas.microsoft.com/office/drawing/2014/main" id="{A34D699A-8BAC-440C-B7E5-2CBF79CA4563}"/>
              </a:ext>
            </a:extLst>
          </p:cNvPr>
          <p:cNvSpPr/>
          <p:nvPr/>
        </p:nvSpPr>
        <p:spPr>
          <a:xfrm>
            <a:off x="3162256" y="4024910"/>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PNF </a:t>
            </a:r>
            <a:r>
              <a:rPr lang="pl-PL" sz="1200" dirty="0" err="1">
                <a:solidFill>
                  <a:srgbClr val="000000"/>
                </a:solidFill>
              </a:rPr>
              <a:t>Reconfiguration</a:t>
            </a:r>
            <a:endParaRPr lang="pl-PL" sz="1200" dirty="0">
              <a:solidFill>
                <a:srgbClr val="000000"/>
              </a:solidFill>
            </a:endParaRPr>
          </a:p>
        </p:txBody>
      </p:sp>
      <p:sp>
        <p:nvSpPr>
          <p:cNvPr id="61" name="Prostokąt 60">
            <a:extLst>
              <a:ext uri="{FF2B5EF4-FFF2-40B4-BE49-F238E27FC236}">
                <a16:creationId xmlns:a16="http://schemas.microsoft.com/office/drawing/2014/main" id="{AC1D9181-A4E5-403C-B9F6-F4C1EADF6110}"/>
              </a:ext>
            </a:extLst>
          </p:cNvPr>
          <p:cNvSpPr/>
          <p:nvPr/>
        </p:nvSpPr>
        <p:spPr>
          <a:xfrm>
            <a:off x="3162256" y="3589595"/>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Status </a:t>
            </a:r>
            <a:r>
              <a:rPr lang="pl-PL" sz="1200" dirty="0" err="1">
                <a:solidFill>
                  <a:srgbClr val="000000"/>
                </a:solidFill>
              </a:rPr>
              <a:t>Verification</a:t>
            </a:r>
            <a:endParaRPr lang="pl-PL" sz="1200" dirty="0">
              <a:solidFill>
                <a:srgbClr val="000000"/>
              </a:solidFill>
            </a:endParaRPr>
          </a:p>
        </p:txBody>
      </p:sp>
      <p:sp>
        <p:nvSpPr>
          <p:cNvPr id="62" name="Prostokąt 61">
            <a:extLst>
              <a:ext uri="{FF2B5EF4-FFF2-40B4-BE49-F238E27FC236}">
                <a16:creationId xmlns:a16="http://schemas.microsoft.com/office/drawing/2014/main" id="{8BC395E4-C7CD-4270-9D35-F1C020625C43}"/>
              </a:ext>
            </a:extLst>
          </p:cNvPr>
          <p:cNvSpPr/>
          <p:nvPr/>
        </p:nvSpPr>
        <p:spPr>
          <a:xfrm>
            <a:off x="5487538" y="3114474"/>
            <a:ext cx="1949126" cy="3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Setup</a:t>
            </a:r>
          </a:p>
        </p:txBody>
      </p:sp>
      <p:sp>
        <p:nvSpPr>
          <p:cNvPr id="63" name="Prostokąt 62">
            <a:extLst>
              <a:ext uri="{FF2B5EF4-FFF2-40B4-BE49-F238E27FC236}">
                <a16:creationId xmlns:a16="http://schemas.microsoft.com/office/drawing/2014/main" id="{82E15E6A-8E87-4AAA-8E63-95E3A66F7A2B}"/>
              </a:ext>
            </a:extLst>
          </p:cNvPr>
          <p:cNvSpPr/>
          <p:nvPr/>
        </p:nvSpPr>
        <p:spPr>
          <a:xfrm>
            <a:off x="5487538" y="3972899"/>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a:t>
            </a:r>
            <a:r>
              <a:rPr lang="pl-PL" sz="1200" dirty="0" err="1">
                <a:solidFill>
                  <a:srgbClr val="000000"/>
                </a:solidFill>
              </a:rPr>
              <a:t>Apply</a:t>
            </a:r>
            <a:endParaRPr lang="pl-PL" sz="1200" dirty="0">
              <a:solidFill>
                <a:srgbClr val="000000"/>
              </a:solidFill>
            </a:endParaRPr>
          </a:p>
        </p:txBody>
      </p:sp>
      <p:sp>
        <p:nvSpPr>
          <p:cNvPr id="64" name="Prostokąt 63">
            <a:extLst>
              <a:ext uri="{FF2B5EF4-FFF2-40B4-BE49-F238E27FC236}">
                <a16:creationId xmlns:a16="http://schemas.microsoft.com/office/drawing/2014/main" id="{B221359D-0190-4932-9496-5E40BE5C50F4}"/>
              </a:ext>
            </a:extLst>
          </p:cNvPr>
          <p:cNvSpPr/>
          <p:nvPr/>
        </p:nvSpPr>
        <p:spPr>
          <a:xfrm>
            <a:off x="5487538" y="3544958"/>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a:t>
            </a:r>
            <a:r>
              <a:rPr lang="pl-PL" sz="1200" dirty="0" err="1">
                <a:solidFill>
                  <a:srgbClr val="000000"/>
                </a:solidFill>
              </a:rPr>
              <a:t>Upload</a:t>
            </a:r>
            <a:endParaRPr lang="pl-PL" sz="1200" dirty="0">
              <a:solidFill>
                <a:srgbClr val="000000"/>
              </a:solidFill>
            </a:endParaRPr>
          </a:p>
        </p:txBody>
      </p:sp>
      <p:cxnSp>
        <p:nvCxnSpPr>
          <p:cNvPr id="65" name="Łącznik prosty ze strzałką 64">
            <a:extLst>
              <a:ext uri="{FF2B5EF4-FFF2-40B4-BE49-F238E27FC236}">
                <a16:creationId xmlns:a16="http://schemas.microsoft.com/office/drawing/2014/main" id="{6D85AEE6-6BAA-4EA7-8FA6-A8B74F18627D}"/>
              </a:ext>
            </a:extLst>
          </p:cNvPr>
          <p:cNvCxnSpPr>
            <a:cxnSpLocks/>
          </p:cNvCxnSpPr>
          <p:nvPr/>
        </p:nvCxnSpPr>
        <p:spPr>
          <a:xfrm flipV="1">
            <a:off x="5019978" y="2832076"/>
            <a:ext cx="657844" cy="1367093"/>
          </a:xfrm>
          <a:prstGeom prst="straightConnector1">
            <a:avLst/>
          </a:prstGeom>
          <a:ln w="22225">
            <a:solidFill>
              <a:schemeClr val="tx1"/>
            </a:solidFill>
            <a:headEnd type="oval"/>
            <a:tailEnd type="stealth" w="lg" len="lg"/>
          </a:ln>
        </p:spPr>
        <p:style>
          <a:lnRef idx="1">
            <a:schemeClr val="accent1"/>
          </a:lnRef>
          <a:fillRef idx="0">
            <a:schemeClr val="accent1"/>
          </a:fillRef>
          <a:effectRef idx="0">
            <a:schemeClr val="accent1"/>
          </a:effectRef>
          <a:fontRef idx="minor">
            <a:schemeClr val="tx1"/>
          </a:fontRef>
        </p:style>
      </p:cxnSp>
      <p:sp>
        <p:nvSpPr>
          <p:cNvPr id="66" name="Prostokąt 65">
            <a:extLst>
              <a:ext uri="{FF2B5EF4-FFF2-40B4-BE49-F238E27FC236}">
                <a16:creationId xmlns:a16="http://schemas.microsoft.com/office/drawing/2014/main" id="{554502FA-8DCF-47C3-B690-B3B74A7D0122}"/>
              </a:ext>
            </a:extLst>
          </p:cNvPr>
          <p:cNvSpPr/>
          <p:nvPr/>
        </p:nvSpPr>
        <p:spPr>
          <a:xfrm>
            <a:off x="5487538" y="1160781"/>
            <a:ext cx="1949126" cy="3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Setup</a:t>
            </a:r>
          </a:p>
        </p:txBody>
      </p:sp>
      <p:sp>
        <p:nvSpPr>
          <p:cNvPr id="67" name="Prostokąt 66">
            <a:extLst>
              <a:ext uri="{FF2B5EF4-FFF2-40B4-BE49-F238E27FC236}">
                <a16:creationId xmlns:a16="http://schemas.microsoft.com/office/drawing/2014/main" id="{337C8A91-0AE4-430B-A6B1-CBB0E691551C}"/>
              </a:ext>
            </a:extLst>
          </p:cNvPr>
          <p:cNvSpPr/>
          <p:nvPr/>
        </p:nvSpPr>
        <p:spPr>
          <a:xfrm>
            <a:off x="5496155" y="2390891"/>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a:t>
            </a:r>
            <a:r>
              <a:rPr lang="pl-PL" sz="1200" dirty="0" err="1">
                <a:solidFill>
                  <a:srgbClr val="000000"/>
                </a:solidFill>
              </a:rPr>
              <a:t>Apply</a:t>
            </a:r>
            <a:endParaRPr lang="pl-PL" sz="1200" dirty="0">
              <a:solidFill>
                <a:srgbClr val="000000"/>
              </a:solidFill>
            </a:endParaRPr>
          </a:p>
        </p:txBody>
      </p:sp>
      <p:sp>
        <p:nvSpPr>
          <p:cNvPr id="68" name="Prostokąt 67">
            <a:extLst>
              <a:ext uri="{FF2B5EF4-FFF2-40B4-BE49-F238E27FC236}">
                <a16:creationId xmlns:a16="http://schemas.microsoft.com/office/drawing/2014/main" id="{556D0428-23BE-49C0-B9FD-47CCC62779B1}"/>
              </a:ext>
            </a:extLst>
          </p:cNvPr>
          <p:cNvSpPr/>
          <p:nvPr/>
        </p:nvSpPr>
        <p:spPr>
          <a:xfrm>
            <a:off x="5487537" y="1571956"/>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solidFill>
                  <a:srgbClr val="000000"/>
                </a:solidFill>
              </a:rPr>
              <a:t>Config</a:t>
            </a:r>
            <a:r>
              <a:rPr lang="pl-PL" sz="1200" dirty="0">
                <a:solidFill>
                  <a:srgbClr val="000000"/>
                </a:solidFill>
              </a:rPr>
              <a:t> </a:t>
            </a:r>
            <a:r>
              <a:rPr lang="pl-PL" sz="1200" dirty="0" err="1">
                <a:solidFill>
                  <a:srgbClr val="000000"/>
                </a:solidFill>
              </a:rPr>
              <a:t>Upload</a:t>
            </a:r>
            <a:endParaRPr lang="pl-PL" sz="1200" dirty="0">
              <a:solidFill>
                <a:srgbClr val="000000"/>
              </a:solidFill>
            </a:endParaRPr>
          </a:p>
        </p:txBody>
      </p:sp>
      <p:sp>
        <p:nvSpPr>
          <p:cNvPr id="69" name="Prostokąt 68">
            <a:extLst>
              <a:ext uri="{FF2B5EF4-FFF2-40B4-BE49-F238E27FC236}">
                <a16:creationId xmlns:a16="http://schemas.microsoft.com/office/drawing/2014/main" id="{BD3E5C06-72FC-4F04-80E9-F4EFCD6CF2F1}"/>
              </a:ext>
            </a:extLst>
          </p:cNvPr>
          <p:cNvSpPr/>
          <p:nvPr/>
        </p:nvSpPr>
        <p:spPr>
          <a:xfrm>
            <a:off x="5487537" y="1966939"/>
            <a:ext cx="1949126" cy="3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UE </a:t>
            </a:r>
            <a:r>
              <a:rPr lang="pl-PL" sz="1200" dirty="0" err="1">
                <a:solidFill>
                  <a:srgbClr val="000000"/>
                </a:solidFill>
              </a:rPr>
              <a:t>Subscribe</a:t>
            </a:r>
            <a:endParaRPr lang="pl-PL" sz="1200" dirty="0">
              <a:solidFill>
                <a:srgbClr val="000000"/>
              </a:solidFill>
            </a:endParaRPr>
          </a:p>
        </p:txBody>
      </p:sp>
      <p:sp>
        <p:nvSpPr>
          <p:cNvPr id="74" name="pole tekstowe 73">
            <a:extLst>
              <a:ext uri="{FF2B5EF4-FFF2-40B4-BE49-F238E27FC236}">
                <a16:creationId xmlns:a16="http://schemas.microsoft.com/office/drawing/2014/main" id="{DA184135-F3D2-4E4A-9007-CB530635061A}"/>
              </a:ext>
            </a:extLst>
          </p:cNvPr>
          <p:cNvSpPr txBox="1"/>
          <p:nvPr/>
        </p:nvSpPr>
        <p:spPr>
          <a:xfrm rot="16200000">
            <a:off x="1059419" y="3647174"/>
            <a:ext cx="787716" cy="230832"/>
          </a:xfrm>
          <a:prstGeom prst="rect">
            <a:avLst/>
          </a:prstGeom>
        </p:spPr>
        <p:txBody>
          <a:bodyPr wrap="none" lIns="0" tIns="0" rIns="0" bIns="0" rtlCol="0">
            <a:spAutoFit/>
          </a:bodyPr>
          <a:lstStyle/>
          <a:p>
            <a:r>
              <a:rPr lang="pl-PL" sz="1500" dirty="0"/>
              <a:t>CORE Part</a:t>
            </a:r>
          </a:p>
        </p:txBody>
      </p:sp>
      <p:sp>
        <p:nvSpPr>
          <p:cNvPr id="4" name="Owal 3">
            <a:extLst>
              <a:ext uri="{FF2B5EF4-FFF2-40B4-BE49-F238E27FC236}">
                <a16:creationId xmlns:a16="http://schemas.microsoft.com/office/drawing/2014/main" id="{65DDF8C1-826D-471D-8E2B-3E57B37C518C}"/>
              </a:ext>
            </a:extLst>
          </p:cNvPr>
          <p:cNvSpPr/>
          <p:nvPr/>
        </p:nvSpPr>
        <p:spPr>
          <a:xfrm>
            <a:off x="2559555" y="833295"/>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1</a:t>
            </a:r>
          </a:p>
        </p:txBody>
      </p:sp>
      <p:sp>
        <p:nvSpPr>
          <p:cNvPr id="36" name="Owal 35">
            <a:extLst>
              <a:ext uri="{FF2B5EF4-FFF2-40B4-BE49-F238E27FC236}">
                <a16:creationId xmlns:a16="http://schemas.microsoft.com/office/drawing/2014/main" id="{FFEFBCFA-6F6C-439F-B679-8C860F8DFC91}"/>
              </a:ext>
            </a:extLst>
          </p:cNvPr>
          <p:cNvSpPr/>
          <p:nvPr/>
        </p:nvSpPr>
        <p:spPr>
          <a:xfrm>
            <a:off x="4787907" y="1563079"/>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2</a:t>
            </a:r>
          </a:p>
        </p:txBody>
      </p:sp>
      <p:sp>
        <p:nvSpPr>
          <p:cNvPr id="37" name="Owal 36">
            <a:extLst>
              <a:ext uri="{FF2B5EF4-FFF2-40B4-BE49-F238E27FC236}">
                <a16:creationId xmlns:a16="http://schemas.microsoft.com/office/drawing/2014/main" id="{955A23C6-2B31-4775-A2C9-6C92A6124E09}"/>
              </a:ext>
            </a:extLst>
          </p:cNvPr>
          <p:cNvSpPr/>
          <p:nvPr/>
        </p:nvSpPr>
        <p:spPr>
          <a:xfrm>
            <a:off x="4784284" y="2029026"/>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3</a:t>
            </a:r>
          </a:p>
        </p:txBody>
      </p:sp>
      <p:sp>
        <p:nvSpPr>
          <p:cNvPr id="38" name="Owal 37">
            <a:extLst>
              <a:ext uri="{FF2B5EF4-FFF2-40B4-BE49-F238E27FC236}">
                <a16:creationId xmlns:a16="http://schemas.microsoft.com/office/drawing/2014/main" id="{0D50C8E9-E0CB-493B-B98E-65F4A55DB45F}"/>
              </a:ext>
            </a:extLst>
          </p:cNvPr>
          <p:cNvSpPr/>
          <p:nvPr/>
        </p:nvSpPr>
        <p:spPr>
          <a:xfrm>
            <a:off x="4784284" y="3560660"/>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3</a:t>
            </a:r>
          </a:p>
        </p:txBody>
      </p:sp>
      <p:sp>
        <p:nvSpPr>
          <p:cNvPr id="39" name="Owal 38">
            <a:extLst>
              <a:ext uri="{FF2B5EF4-FFF2-40B4-BE49-F238E27FC236}">
                <a16:creationId xmlns:a16="http://schemas.microsoft.com/office/drawing/2014/main" id="{C5FDB06A-15E2-4AED-B474-4A9150C344B2}"/>
              </a:ext>
            </a:extLst>
          </p:cNvPr>
          <p:cNvSpPr/>
          <p:nvPr/>
        </p:nvSpPr>
        <p:spPr>
          <a:xfrm>
            <a:off x="4789724" y="3986046"/>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4</a:t>
            </a:r>
          </a:p>
        </p:txBody>
      </p:sp>
      <p:sp>
        <p:nvSpPr>
          <p:cNvPr id="70" name="Owal 69">
            <a:extLst>
              <a:ext uri="{FF2B5EF4-FFF2-40B4-BE49-F238E27FC236}">
                <a16:creationId xmlns:a16="http://schemas.microsoft.com/office/drawing/2014/main" id="{D9F65A39-4E5F-416E-B700-4C77CF776189}"/>
              </a:ext>
            </a:extLst>
          </p:cNvPr>
          <p:cNvSpPr/>
          <p:nvPr/>
        </p:nvSpPr>
        <p:spPr>
          <a:xfrm>
            <a:off x="7121956" y="1534243"/>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5</a:t>
            </a:r>
          </a:p>
        </p:txBody>
      </p:sp>
      <p:sp>
        <p:nvSpPr>
          <p:cNvPr id="71" name="Owal 70">
            <a:extLst>
              <a:ext uri="{FF2B5EF4-FFF2-40B4-BE49-F238E27FC236}">
                <a16:creationId xmlns:a16="http://schemas.microsoft.com/office/drawing/2014/main" id="{461942AC-B528-4F94-A701-89D0317A2486}"/>
              </a:ext>
            </a:extLst>
          </p:cNvPr>
          <p:cNvSpPr/>
          <p:nvPr/>
        </p:nvSpPr>
        <p:spPr>
          <a:xfrm>
            <a:off x="7118174" y="1953431"/>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6</a:t>
            </a:r>
          </a:p>
        </p:txBody>
      </p:sp>
      <p:sp>
        <p:nvSpPr>
          <p:cNvPr id="72" name="Owal 71">
            <a:extLst>
              <a:ext uri="{FF2B5EF4-FFF2-40B4-BE49-F238E27FC236}">
                <a16:creationId xmlns:a16="http://schemas.microsoft.com/office/drawing/2014/main" id="{75B8EE5F-A4DD-4605-BFC0-41B5151F83CE}"/>
              </a:ext>
            </a:extLst>
          </p:cNvPr>
          <p:cNvSpPr/>
          <p:nvPr/>
        </p:nvSpPr>
        <p:spPr>
          <a:xfrm>
            <a:off x="7114918" y="2393692"/>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7</a:t>
            </a:r>
          </a:p>
        </p:txBody>
      </p:sp>
      <p:sp>
        <p:nvSpPr>
          <p:cNvPr id="73" name="Owal 72">
            <a:extLst>
              <a:ext uri="{FF2B5EF4-FFF2-40B4-BE49-F238E27FC236}">
                <a16:creationId xmlns:a16="http://schemas.microsoft.com/office/drawing/2014/main" id="{F154284B-6B76-4379-A9D8-730F83BD3D32}"/>
              </a:ext>
            </a:extLst>
          </p:cNvPr>
          <p:cNvSpPr/>
          <p:nvPr/>
        </p:nvSpPr>
        <p:spPr>
          <a:xfrm>
            <a:off x="7121956" y="2912544"/>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8</a:t>
            </a:r>
          </a:p>
        </p:txBody>
      </p:sp>
      <p:sp>
        <p:nvSpPr>
          <p:cNvPr id="75" name="Prostokąt 74">
            <a:extLst>
              <a:ext uri="{FF2B5EF4-FFF2-40B4-BE49-F238E27FC236}">
                <a16:creationId xmlns:a16="http://schemas.microsoft.com/office/drawing/2014/main" id="{ACA95C1F-F7BC-4F61-AD2F-0AD587F35EBB}"/>
              </a:ext>
            </a:extLst>
          </p:cNvPr>
          <p:cNvSpPr/>
          <p:nvPr/>
        </p:nvSpPr>
        <p:spPr>
          <a:xfrm>
            <a:off x="5481407" y="4398931"/>
            <a:ext cx="1949126" cy="345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rgbClr val="000000"/>
                </a:solidFill>
              </a:rPr>
              <a:t>Status </a:t>
            </a:r>
            <a:r>
              <a:rPr lang="pl-PL" sz="1200" dirty="0" err="1">
                <a:solidFill>
                  <a:srgbClr val="000000"/>
                </a:solidFill>
              </a:rPr>
              <a:t>Verification</a:t>
            </a:r>
            <a:endParaRPr lang="pl-PL" sz="1200" dirty="0">
              <a:solidFill>
                <a:srgbClr val="000000"/>
              </a:solidFill>
            </a:endParaRPr>
          </a:p>
        </p:txBody>
      </p:sp>
    </p:spTree>
    <p:extLst>
      <p:ext uri="{BB962C8B-B14F-4D97-AF65-F5344CB8AC3E}">
        <p14:creationId xmlns:p14="http://schemas.microsoft.com/office/powerpoint/2010/main" val="49366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6" grpId="0" animBg="1"/>
      <p:bldP spid="67" grpId="0" animBg="1"/>
      <p:bldP spid="68" grpId="0" animBg="1"/>
      <p:bldP spid="69" grpId="0" animBg="1"/>
      <p:bldP spid="4" grpId="0" animBg="1"/>
      <p:bldP spid="36" grpId="0" animBg="1"/>
      <p:bldP spid="37" grpId="0" animBg="1"/>
      <p:bldP spid="38" grpId="0" animBg="1"/>
      <p:bldP spid="39" grpId="0" animBg="1"/>
      <p:bldP spid="70" grpId="0" animBg="1"/>
      <p:bldP spid="71" grpId="0" animBg="1"/>
      <p:bldP spid="72" grpId="0" animBg="1"/>
      <p:bldP spid="73" grpId="0" animBg="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339FA6-BDBF-496A-975C-3DF2CD548C73}"/>
              </a:ext>
            </a:extLst>
          </p:cNvPr>
          <p:cNvSpPr>
            <a:spLocks noGrp="1"/>
          </p:cNvSpPr>
          <p:nvPr>
            <p:ph type="title"/>
          </p:nvPr>
        </p:nvSpPr>
        <p:spPr/>
        <p:txBody>
          <a:bodyPr>
            <a:normAutofit/>
          </a:bodyPr>
          <a:lstStyle/>
          <a:p>
            <a:r>
              <a:rPr lang="pl-PL" sz="3200" dirty="0"/>
              <a:t>Resource </a:t>
            </a:r>
            <a:r>
              <a:rPr lang="pl-PL" sz="3200" dirty="0" err="1"/>
              <a:t>Assignment</a:t>
            </a:r>
            <a:r>
              <a:rPr lang="pl-PL" sz="3200" dirty="0"/>
              <a:t> (CNF/PNF)</a:t>
            </a:r>
          </a:p>
        </p:txBody>
      </p:sp>
      <p:pic>
        <p:nvPicPr>
          <p:cNvPr id="4" name="Picture 2" descr="obraz.png">
            <a:extLst>
              <a:ext uri="{FF2B5EF4-FFF2-40B4-BE49-F238E27FC236}">
                <a16:creationId xmlns:a16="http://schemas.microsoft.com/office/drawing/2014/main" id="{C8BBC2B2-14E5-465A-A35E-27C06F03E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41" y="951570"/>
            <a:ext cx="4261169" cy="37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F1551031-BDFF-415B-91D3-9972D57ADC49}"/>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ole tekstowe 7">
            <a:extLst>
              <a:ext uri="{FF2B5EF4-FFF2-40B4-BE49-F238E27FC236}">
                <a16:creationId xmlns:a16="http://schemas.microsoft.com/office/drawing/2014/main" id="{4A92F638-982B-4C3B-89DE-0BD09B2A1426}"/>
              </a:ext>
            </a:extLst>
          </p:cNvPr>
          <p:cNvSpPr txBox="1"/>
          <p:nvPr/>
        </p:nvSpPr>
        <p:spPr>
          <a:xfrm>
            <a:off x="4842031" y="951570"/>
            <a:ext cx="4301970" cy="2308324"/>
          </a:xfrm>
          <a:prstGeom prst="rect">
            <a:avLst/>
          </a:prstGeom>
          <a:noFill/>
        </p:spPr>
        <p:txBody>
          <a:bodyPr wrap="square" rtlCol="0">
            <a:spAutoFit/>
          </a:bodyPr>
          <a:lstStyle/>
          <a:p>
            <a:pPr marL="257175" indent="-257175">
              <a:buFont typeface="Wingdings" panose="05000000000000000000" pitchFamily="2" charset="2"/>
              <a:buChar char="q"/>
            </a:pPr>
            <a:r>
              <a:rPr lang="en-US" sz="1600" b="1" dirty="0"/>
              <a:t>Resource Assignment</a:t>
            </a:r>
            <a:r>
              <a:rPr lang="en-US" sz="1600" dirty="0"/>
              <a:t>:</a:t>
            </a:r>
          </a:p>
          <a:p>
            <a:pPr marL="714375" lvl="1" indent="-257175">
              <a:buFont typeface="Wingdings" panose="05000000000000000000" pitchFamily="2" charset="2"/>
              <a:buChar char="q"/>
            </a:pPr>
            <a:r>
              <a:rPr lang="en-US" sz="1600" dirty="0"/>
              <a:t>First of the ways to enrich Helm package</a:t>
            </a:r>
          </a:p>
          <a:p>
            <a:pPr marL="714375" lvl="1" indent="-257175">
              <a:buFont typeface="Wingdings" panose="05000000000000000000" pitchFamily="2" charset="2"/>
              <a:buChar char="q"/>
            </a:pPr>
            <a:r>
              <a:rPr lang="en-US" sz="1600" dirty="0"/>
              <a:t>Resolves </a:t>
            </a:r>
            <a:r>
              <a:rPr lang="pl-PL" sz="1600" dirty="0" err="1"/>
              <a:t>overrides</a:t>
            </a:r>
            <a:r>
              <a:rPr lang="en-US" sz="1600" dirty="0"/>
              <a:t> for Helm instantiation</a:t>
            </a:r>
          </a:p>
          <a:p>
            <a:pPr marL="714375" lvl="1" indent="-257175">
              <a:buFont typeface="Wingdings" panose="05000000000000000000" pitchFamily="2" charset="2"/>
              <a:buChar char="q"/>
            </a:pPr>
            <a:r>
              <a:rPr lang="pl-PL" sz="1600" dirty="0"/>
              <a:t>It </a:t>
            </a:r>
            <a:r>
              <a:rPr lang="pl-PL" sz="1600" dirty="0" err="1"/>
              <a:t>is</a:t>
            </a:r>
            <a:r>
              <a:rPr lang="en-US" sz="1600" dirty="0"/>
              <a:t> supplemented by profiling</a:t>
            </a:r>
          </a:p>
          <a:p>
            <a:pPr marL="714375" lvl="1" indent="-257175">
              <a:buFont typeface="Wingdings" panose="05000000000000000000" pitchFamily="2" charset="2"/>
              <a:buChar char="q"/>
            </a:pPr>
            <a:r>
              <a:rPr lang="en-US" sz="1600" dirty="0"/>
              <a:t>We use it to gather inputs and prepare for profiling</a:t>
            </a:r>
          </a:p>
          <a:p>
            <a:pPr marL="714375" lvl="1" indent="-257175">
              <a:buFont typeface="Wingdings" panose="05000000000000000000" pitchFamily="2" charset="2"/>
              <a:buChar char="q"/>
            </a:pPr>
            <a:r>
              <a:rPr lang="en-US" sz="1600" dirty="0"/>
              <a:t>Result is stored in MDSAL</a:t>
            </a:r>
            <a:r>
              <a:rPr lang="pl-PL" sz="1600" dirty="0"/>
              <a:t> and </a:t>
            </a:r>
            <a:r>
              <a:rPr lang="pl-PL" sz="1600" dirty="0" err="1"/>
              <a:t>can</a:t>
            </a:r>
            <a:r>
              <a:rPr lang="pl-PL" sz="1600" dirty="0"/>
              <a:t> be </a:t>
            </a:r>
            <a:r>
              <a:rPr lang="pl-PL" sz="1600" dirty="0" err="1"/>
              <a:t>easily</a:t>
            </a:r>
            <a:r>
              <a:rPr lang="pl-PL" sz="1600" dirty="0"/>
              <a:t> </a:t>
            </a:r>
            <a:r>
              <a:rPr lang="pl-PL" sz="1600" dirty="0" err="1"/>
              <a:t>used</a:t>
            </a:r>
            <a:r>
              <a:rPr lang="pl-PL" sz="1600" dirty="0"/>
              <a:t> </a:t>
            </a:r>
            <a:r>
              <a:rPr lang="pl-PL" sz="1600" dirty="0" err="1"/>
              <a:t>during</a:t>
            </a:r>
            <a:r>
              <a:rPr lang="pl-PL" sz="1600" dirty="0"/>
              <a:t> Day2 </a:t>
            </a:r>
            <a:r>
              <a:rPr lang="pl-PL" sz="1600" dirty="0" err="1"/>
              <a:t>operations</a:t>
            </a:r>
            <a:endParaRPr lang="en-US" sz="1600" dirty="0"/>
          </a:p>
          <a:p>
            <a:pPr marL="257175" indent="-257175">
              <a:buFont typeface="Wingdings" panose="05000000000000000000" pitchFamily="2" charset="2"/>
              <a:buChar char="q"/>
            </a:pPr>
            <a:r>
              <a:rPr lang="en-US" sz="1600" b="1" dirty="0" err="1"/>
              <a:t>ResourceResolutionComponent</a:t>
            </a:r>
            <a:r>
              <a:rPr lang="en-US" sz="1600" b="1" dirty="0"/>
              <a:t> </a:t>
            </a:r>
            <a:r>
              <a:rPr lang="en-US" sz="1600" dirty="0"/>
              <a:t>used</a:t>
            </a:r>
            <a:endParaRPr lang="en-US" sz="1350" dirty="0"/>
          </a:p>
        </p:txBody>
      </p:sp>
      <p:sp>
        <p:nvSpPr>
          <p:cNvPr id="6" name="Owal 5">
            <a:extLst>
              <a:ext uri="{FF2B5EF4-FFF2-40B4-BE49-F238E27FC236}">
                <a16:creationId xmlns:a16="http://schemas.microsoft.com/office/drawing/2014/main" id="{A409A5F4-0609-4173-9296-F365FCD33460}"/>
              </a:ext>
            </a:extLst>
          </p:cNvPr>
          <p:cNvSpPr/>
          <p:nvPr/>
        </p:nvSpPr>
        <p:spPr>
          <a:xfrm>
            <a:off x="4060530" y="951570"/>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1</a:t>
            </a:r>
          </a:p>
        </p:txBody>
      </p:sp>
    </p:spTree>
    <p:extLst>
      <p:ext uri="{BB962C8B-B14F-4D97-AF65-F5344CB8AC3E}">
        <p14:creationId xmlns:p14="http://schemas.microsoft.com/office/powerpoint/2010/main" val="420096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339FA6-BDBF-496A-975C-3DF2CD548C73}"/>
              </a:ext>
            </a:extLst>
          </p:cNvPr>
          <p:cNvSpPr>
            <a:spLocks noGrp="1"/>
          </p:cNvSpPr>
          <p:nvPr>
            <p:ph type="title"/>
          </p:nvPr>
        </p:nvSpPr>
        <p:spPr/>
        <p:txBody>
          <a:bodyPr>
            <a:normAutofit/>
          </a:bodyPr>
          <a:lstStyle/>
          <a:p>
            <a:r>
              <a:rPr lang="pl-PL" sz="3200" dirty="0"/>
              <a:t>Resource </a:t>
            </a:r>
            <a:r>
              <a:rPr lang="pl-PL" sz="3200" dirty="0" err="1"/>
              <a:t>Assignment</a:t>
            </a:r>
            <a:r>
              <a:rPr lang="pl-PL" sz="3200" dirty="0"/>
              <a:t> (CNF/PNF)</a:t>
            </a:r>
          </a:p>
        </p:txBody>
      </p:sp>
      <p:pic>
        <p:nvPicPr>
          <p:cNvPr id="4" name="Picture 2" descr="obraz.png">
            <a:extLst>
              <a:ext uri="{FF2B5EF4-FFF2-40B4-BE49-F238E27FC236}">
                <a16:creationId xmlns:a16="http://schemas.microsoft.com/office/drawing/2014/main" id="{C8BBC2B2-14E5-465A-A35E-27C06F03E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41" y="951570"/>
            <a:ext cx="4261169" cy="37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F1551031-BDFF-415B-91D3-9972D57ADC49}"/>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ole tekstowe 7">
            <a:extLst>
              <a:ext uri="{FF2B5EF4-FFF2-40B4-BE49-F238E27FC236}">
                <a16:creationId xmlns:a16="http://schemas.microsoft.com/office/drawing/2014/main" id="{4A92F638-982B-4C3B-89DE-0BD09B2A1426}"/>
              </a:ext>
            </a:extLst>
          </p:cNvPr>
          <p:cNvSpPr txBox="1"/>
          <p:nvPr/>
        </p:nvSpPr>
        <p:spPr>
          <a:xfrm>
            <a:off x="4842031" y="951570"/>
            <a:ext cx="4301970" cy="2800767"/>
          </a:xfrm>
          <a:prstGeom prst="rect">
            <a:avLst/>
          </a:prstGeom>
          <a:noFill/>
        </p:spPr>
        <p:txBody>
          <a:bodyPr wrap="square" rtlCol="0">
            <a:spAutoFit/>
          </a:bodyPr>
          <a:lstStyle/>
          <a:p>
            <a:pPr marL="257175" indent="-257175">
              <a:buFont typeface="Wingdings" panose="05000000000000000000" pitchFamily="2" charset="2"/>
              <a:buChar char="q"/>
            </a:pPr>
            <a:r>
              <a:rPr lang="en-US" sz="1600" b="1" dirty="0"/>
              <a:t>Profiling</a:t>
            </a:r>
            <a:r>
              <a:rPr lang="en-US" sz="1600" dirty="0"/>
              <a:t> mechanism allows to also parametrize complex overrides values</a:t>
            </a:r>
          </a:p>
          <a:p>
            <a:pPr marL="714375" lvl="1" indent="-257175">
              <a:buFont typeface="Wingdings" panose="05000000000000000000" pitchFamily="2" charset="2"/>
              <a:buChar char="q"/>
            </a:pPr>
            <a:r>
              <a:rPr lang="en-US" sz="1600" dirty="0" err="1"/>
              <a:t>values.yaml</a:t>
            </a:r>
            <a:r>
              <a:rPr lang="en-US" sz="1600" dirty="0"/>
              <a:t> file is taken from the profile</a:t>
            </a:r>
          </a:p>
          <a:p>
            <a:pPr marL="714375" lvl="1" indent="-257175">
              <a:buFont typeface="Wingdings" panose="05000000000000000000" pitchFamily="2" charset="2"/>
              <a:buChar char="q"/>
            </a:pPr>
            <a:r>
              <a:rPr lang="en-US" sz="1600" dirty="0"/>
              <a:t>original helm chart</a:t>
            </a:r>
            <a:r>
              <a:rPr lang="en-US" sz="1600" b="1" dirty="0"/>
              <a:t> is not modified</a:t>
            </a:r>
          </a:p>
          <a:p>
            <a:pPr marL="714375" lvl="1" indent="-257175">
              <a:buFont typeface="Wingdings" panose="05000000000000000000" pitchFamily="2" charset="2"/>
              <a:buChar char="q"/>
            </a:pPr>
            <a:r>
              <a:rPr lang="en-US" sz="1600" dirty="0"/>
              <a:t>There are two types of profiles</a:t>
            </a:r>
          </a:p>
          <a:p>
            <a:pPr marL="1171575" lvl="2" indent="-257175">
              <a:buFont typeface="Wingdings" panose="05000000000000000000" pitchFamily="2" charset="2"/>
              <a:buChar char="q"/>
            </a:pPr>
            <a:r>
              <a:rPr lang="en-US" sz="1600" b="1" dirty="0"/>
              <a:t>static</a:t>
            </a:r>
            <a:r>
              <a:rPr lang="en-US" sz="1600" dirty="0"/>
              <a:t> – predefined in CBA</a:t>
            </a:r>
          </a:p>
          <a:p>
            <a:pPr marL="1171575" lvl="2" indent="-257175">
              <a:buFont typeface="Wingdings" panose="05000000000000000000" pitchFamily="2" charset="2"/>
              <a:buChar char="q"/>
            </a:pPr>
            <a:r>
              <a:rPr lang="en-US" sz="1600" b="1" dirty="0"/>
              <a:t>dynamic</a:t>
            </a:r>
            <a:r>
              <a:rPr lang="en-US" sz="1600" dirty="0"/>
              <a:t> – generated and templated during instantiation</a:t>
            </a:r>
            <a:endParaRPr lang="pl-PL" sz="1600" dirty="0"/>
          </a:p>
          <a:p>
            <a:pPr marL="714375" lvl="1" indent="-257175">
              <a:buFont typeface="Wingdings" panose="05000000000000000000" pitchFamily="2" charset="2"/>
              <a:buChar char="q"/>
            </a:pPr>
            <a:r>
              <a:rPr lang="pl-PL" sz="1600" dirty="0"/>
              <a:t>CBA </a:t>
            </a:r>
            <a:r>
              <a:rPr lang="pl-PL" sz="1600" dirty="0" err="1"/>
              <a:t>may</a:t>
            </a:r>
            <a:r>
              <a:rPr lang="pl-PL" sz="1600" dirty="0"/>
              <a:t> </a:t>
            </a:r>
            <a:r>
              <a:rPr lang="pl-PL" sz="1600" dirty="0" err="1"/>
              <a:t>have</a:t>
            </a:r>
            <a:r>
              <a:rPr lang="pl-PL" sz="1600" dirty="0"/>
              <a:t> </a:t>
            </a:r>
            <a:r>
              <a:rPr lang="pl-PL" sz="1600" dirty="0" err="1"/>
              <a:t>many</a:t>
            </a:r>
            <a:r>
              <a:rPr lang="pl-PL" sz="1600" dirty="0"/>
              <a:t> </a:t>
            </a:r>
            <a:r>
              <a:rPr lang="pl-PL" sz="1600" dirty="0" err="1"/>
              <a:t>profils</a:t>
            </a:r>
            <a:r>
              <a:rPr lang="pl-PL" sz="1600" dirty="0"/>
              <a:t> with </a:t>
            </a:r>
            <a:r>
              <a:rPr lang="pl-PL" sz="1600" dirty="0" err="1"/>
              <a:t>predefined</a:t>
            </a:r>
            <a:r>
              <a:rPr lang="pl-PL" sz="1600" dirty="0"/>
              <a:t> </a:t>
            </a:r>
            <a:r>
              <a:rPr lang="pl-PL" sz="1600" dirty="0" err="1"/>
              <a:t>overrides</a:t>
            </a:r>
            <a:r>
              <a:rPr lang="pl-PL" sz="1600" dirty="0"/>
              <a:t>.</a:t>
            </a:r>
            <a:endParaRPr lang="en-US" sz="1600" dirty="0"/>
          </a:p>
          <a:p>
            <a:pPr marL="257175" indent="-257175">
              <a:buFont typeface="Wingdings" panose="05000000000000000000" pitchFamily="2" charset="2"/>
              <a:buChar char="q"/>
            </a:pPr>
            <a:r>
              <a:rPr lang="en-US" sz="1600" b="1" dirty="0"/>
              <a:t>K8sProfileUploadComponent </a:t>
            </a:r>
            <a:r>
              <a:rPr lang="en-US" sz="1600" dirty="0"/>
              <a:t>is used</a:t>
            </a:r>
            <a:endParaRPr lang="en-US" sz="1600" b="1" dirty="0"/>
          </a:p>
        </p:txBody>
      </p:sp>
      <p:sp>
        <p:nvSpPr>
          <p:cNvPr id="6" name="Owal 5">
            <a:extLst>
              <a:ext uri="{FF2B5EF4-FFF2-40B4-BE49-F238E27FC236}">
                <a16:creationId xmlns:a16="http://schemas.microsoft.com/office/drawing/2014/main" id="{259B816E-D88B-451B-9A33-149452FE0C29}"/>
              </a:ext>
            </a:extLst>
          </p:cNvPr>
          <p:cNvSpPr/>
          <p:nvPr/>
        </p:nvSpPr>
        <p:spPr>
          <a:xfrm>
            <a:off x="4060530" y="951570"/>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1</a:t>
            </a:r>
          </a:p>
        </p:txBody>
      </p:sp>
    </p:spTree>
    <p:extLst>
      <p:ext uri="{BB962C8B-B14F-4D97-AF65-F5344CB8AC3E}">
        <p14:creationId xmlns:p14="http://schemas.microsoft.com/office/powerpoint/2010/main" val="341571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339FA6-BDBF-496A-975C-3DF2CD548C73}"/>
              </a:ext>
            </a:extLst>
          </p:cNvPr>
          <p:cNvSpPr>
            <a:spLocks noGrp="1"/>
          </p:cNvSpPr>
          <p:nvPr>
            <p:ph type="title"/>
          </p:nvPr>
        </p:nvSpPr>
        <p:spPr/>
        <p:txBody>
          <a:bodyPr>
            <a:normAutofit/>
          </a:bodyPr>
          <a:lstStyle/>
          <a:p>
            <a:r>
              <a:rPr lang="pl-PL" sz="3200" dirty="0" err="1"/>
              <a:t>Config</a:t>
            </a:r>
            <a:r>
              <a:rPr lang="pl-PL" sz="3200" dirty="0"/>
              <a:t> </a:t>
            </a:r>
            <a:r>
              <a:rPr lang="pl-PL" sz="3200" dirty="0" err="1"/>
              <a:t>Deploy</a:t>
            </a:r>
            <a:r>
              <a:rPr lang="pl-PL" sz="3200" dirty="0"/>
              <a:t>: PNF </a:t>
            </a:r>
            <a:r>
              <a:rPr lang="pl-PL" sz="3200" dirty="0" err="1"/>
              <a:t>Registration</a:t>
            </a:r>
            <a:endParaRPr lang="pl-PL" sz="3200" dirty="0"/>
          </a:p>
        </p:txBody>
      </p:sp>
      <p:pic>
        <p:nvPicPr>
          <p:cNvPr id="4" name="Picture 2" descr="obraz.png">
            <a:extLst>
              <a:ext uri="{FF2B5EF4-FFF2-40B4-BE49-F238E27FC236}">
                <a16:creationId xmlns:a16="http://schemas.microsoft.com/office/drawing/2014/main" id="{11CCA6B4-2DBC-465B-977D-A9560996CD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 r="2418"/>
          <a:stretch/>
        </p:blipFill>
        <p:spPr bwMode="auto">
          <a:xfrm>
            <a:off x="235127" y="1491630"/>
            <a:ext cx="4374486" cy="286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342C5BF7-606B-4E5C-9F08-85CAFAE491FD}"/>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80C08F8A-C019-48A4-9470-A31F133DED11}"/>
              </a:ext>
            </a:extLst>
          </p:cNvPr>
          <p:cNvSpPr txBox="1"/>
          <p:nvPr/>
        </p:nvSpPr>
        <p:spPr>
          <a:xfrm>
            <a:off x="4842030" y="1491630"/>
            <a:ext cx="4301970" cy="2062103"/>
          </a:xfrm>
          <a:prstGeom prst="rect">
            <a:avLst/>
          </a:prstGeom>
          <a:noFill/>
        </p:spPr>
        <p:txBody>
          <a:bodyPr wrap="square" rtlCol="0">
            <a:spAutoFit/>
          </a:bodyPr>
          <a:lstStyle/>
          <a:p>
            <a:pPr marL="257175" indent="-257175">
              <a:buFont typeface="Wingdings" panose="05000000000000000000" pitchFamily="2" charset="2"/>
              <a:buChar char="q"/>
            </a:pPr>
            <a:r>
              <a:rPr lang="en-US" sz="1600" dirty="0"/>
              <a:t>Service model is composed of PNF and CNF</a:t>
            </a:r>
          </a:p>
          <a:p>
            <a:pPr marL="257175" indent="-257175">
              <a:buFont typeface="Wingdings" panose="05000000000000000000" pitchFamily="2" charset="2"/>
              <a:buChar char="q"/>
            </a:pPr>
            <a:r>
              <a:rPr lang="en-US" sz="1600" dirty="0"/>
              <a:t>PNF is simulated by UERANSIM solution</a:t>
            </a:r>
          </a:p>
          <a:p>
            <a:pPr marL="257175" indent="-257175">
              <a:buFont typeface="Wingdings" panose="05000000000000000000" pitchFamily="2" charset="2"/>
              <a:buChar char="q"/>
            </a:pPr>
            <a:r>
              <a:rPr lang="en-US" sz="1600" dirty="0"/>
              <a:t>In order to register PNF in ONAP </a:t>
            </a:r>
            <a:r>
              <a:rPr lang="en-US" sz="1600" b="1" dirty="0"/>
              <a:t>PNF Plug and Play </a:t>
            </a:r>
            <a:r>
              <a:rPr lang="en-US" sz="1600" dirty="0"/>
              <a:t>procedure is used</a:t>
            </a:r>
            <a:endParaRPr lang="en-US" sz="1350" dirty="0"/>
          </a:p>
          <a:p>
            <a:pPr marL="257175" indent="-257175">
              <a:buFont typeface="Wingdings" panose="05000000000000000000" pitchFamily="2" charset="2"/>
              <a:buChar char="q"/>
            </a:pPr>
            <a:r>
              <a:rPr lang="en-US" sz="1600" dirty="0"/>
              <a:t>This step sends PNF registration event to PRH component of DCAE</a:t>
            </a:r>
          </a:p>
          <a:p>
            <a:pPr marL="257175" indent="-257175">
              <a:buFont typeface="Wingdings" panose="05000000000000000000" pitchFamily="2" charset="2"/>
              <a:buChar char="q"/>
            </a:pPr>
            <a:r>
              <a:rPr lang="en-US" sz="1600" dirty="0"/>
              <a:t>CNF Core instantiation waits until PNF Registration finishes</a:t>
            </a:r>
          </a:p>
        </p:txBody>
      </p:sp>
      <p:sp>
        <p:nvSpPr>
          <p:cNvPr id="7" name="Owal 6">
            <a:extLst>
              <a:ext uri="{FF2B5EF4-FFF2-40B4-BE49-F238E27FC236}">
                <a16:creationId xmlns:a16="http://schemas.microsoft.com/office/drawing/2014/main" id="{2AB89B3B-1C5B-4B1B-BE29-D1D8C62229F9}"/>
              </a:ext>
            </a:extLst>
          </p:cNvPr>
          <p:cNvSpPr/>
          <p:nvPr/>
        </p:nvSpPr>
        <p:spPr>
          <a:xfrm>
            <a:off x="4168140" y="1491630"/>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2</a:t>
            </a:r>
          </a:p>
        </p:txBody>
      </p:sp>
    </p:spTree>
    <p:extLst>
      <p:ext uri="{BB962C8B-B14F-4D97-AF65-F5344CB8AC3E}">
        <p14:creationId xmlns:p14="http://schemas.microsoft.com/office/powerpoint/2010/main" val="30765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339FA6-BDBF-496A-975C-3DF2CD548C73}"/>
              </a:ext>
            </a:extLst>
          </p:cNvPr>
          <p:cNvSpPr>
            <a:spLocks noGrp="1"/>
          </p:cNvSpPr>
          <p:nvPr>
            <p:ph type="title"/>
          </p:nvPr>
        </p:nvSpPr>
        <p:spPr/>
        <p:txBody>
          <a:bodyPr>
            <a:normAutofit/>
          </a:bodyPr>
          <a:lstStyle/>
          <a:p>
            <a:r>
              <a:rPr lang="pl-PL" sz="3200" dirty="0" err="1"/>
              <a:t>Config</a:t>
            </a:r>
            <a:r>
              <a:rPr lang="pl-PL" sz="3200" dirty="0"/>
              <a:t> </a:t>
            </a:r>
            <a:r>
              <a:rPr lang="pl-PL" sz="3200" dirty="0" err="1"/>
              <a:t>Deploy</a:t>
            </a:r>
            <a:r>
              <a:rPr lang="pl-PL" sz="3200" dirty="0"/>
              <a:t>: Status </a:t>
            </a:r>
            <a:r>
              <a:rPr lang="pl-PL" sz="3200" dirty="0" err="1"/>
              <a:t>Verification</a:t>
            </a:r>
            <a:endParaRPr lang="pl-PL" sz="3200" dirty="0"/>
          </a:p>
        </p:txBody>
      </p:sp>
      <p:pic>
        <p:nvPicPr>
          <p:cNvPr id="4" name="Picture 2" descr="obraz.png">
            <a:extLst>
              <a:ext uri="{FF2B5EF4-FFF2-40B4-BE49-F238E27FC236}">
                <a16:creationId xmlns:a16="http://schemas.microsoft.com/office/drawing/2014/main" id="{E01F8C4C-D126-4F8F-8EA8-83E920F27E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 r="3663"/>
          <a:stretch/>
        </p:blipFill>
        <p:spPr bwMode="auto">
          <a:xfrm>
            <a:off x="254762" y="1491630"/>
            <a:ext cx="4266474" cy="280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50BE5020-44AA-41A3-9A3F-CF1870D671FD}"/>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DC08B059-B214-47A7-9D9F-F9166D04EDCE}"/>
              </a:ext>
            </a:extLst>
          </p:cNvPr>
          <p:cNvSpPr txBox="1"/>
          <p:nvPr/>
        </p:nvSpPr>
        <p:spPr>
          <a:xfrm>
            <a:off x="4842030" y="1491631"/>
            <a:ext cx="4301967" cy="2308324"/>
          </a:xfrm>
          <a:prstGeom prst="rect">
            <a:avLst/>
          </a:prstGeom>
          <a:noFill/>
        </p:spPr>
        <p:txBody>
          <a:bodyPr wrap="square" rtlCol="0">
            <a:spAutoFit/>
          </a:bodyPr>
          <a:lstStyle/>
          <a:p>
            <a:pPr marL="257175" indent="-257175">
              <a:buFont typeface="Wingdings" panose="05000000000000000000" pitchFamily="2" charset="2"/>
              <a:buChar char="q"/>
            </a:pPr>
            <a:r>
              <a:rPr lang="en-US" sz="1600" dirty="0" err="1"/>
              <a:t>Pr</a:t>
            </a:r>
            <a:r>
              <a:rPr lang="pl-PL" sz="1600" dirty="0"/>
              <a:t>o</a:t>
            </a:r>
            <a:r>
              <a:rPr lang="en-US" sz="1600" dirty="0" err="1"/>
              <a:t>cedure</a:t>
            </a:r>
            <a:r>
              <a:rPr lang="en-US" sz="1600" dirty="0"/>
              <a:t> verifies if CNF is up and running</a:t>
            </a:r>
          </a:p>
          <a:p>
            <a:pPr marL="257175" indent="-257175">
              <a:buFont typeface="Wingdings" panose="05000000000000000000" pitchFamily="2" charset="2"/>
              <a:buChar char="q"/>
            </a:pPr>
            <a:r>
              <a:rPr lang="en-US" sz="1600" dirty="0"/>
              <a:t>All k8s resources created must have „Running” state to continue</a:t>
            </a:r>
          </a:p>
          <a:p>
            <a:pPr marL="257175" indent="-257175">
              <a:buFont typeface="Wingdings" panose="05000000000000000000" pitchFamily="2" charset="2"/>
              <a:buChar char="q"/>
            </a:pPr>
            <a:r>
              <a:rPr lang="en-US" sz="1600" dirty="0"/>
              <a:t>Script calls k8sPlugin Status API</a:t>
            </a:r>
          </a:p>
          <a:p>
            <a:pPr marL="257175" indent="-257175">
              <a:buFont typeface="Wingdings" panose="05000000000000000000" pitchFamily="2" charset="2"/>
              <a:buChar char="q"/>
            </a:pPr>
            <a:r>
              <a:rPr lang="en-US" sz="1600" dirty="0"/>
              <a:t>Instance status verification checks value of </a:t>
            </a:r>
            <a:r>
              <a:rPr lang="en-US" sz="1600" b="1" dirty="0"/>
              <a:t>ready</a:t>
            </a:r>
            <a:r>
              <a:rPr lang="en-US" sz="1600" dirty="0"/>
              <a:t> flag:</a:t>
            </a:r>
          </a:p>
          <a:p>
            <a:pPr marL="714364" lvl="1" indent="-257175">
              <a:buFont typeface="Wingdings" panose="05000000000000000000" pitchFamily="2" charset="2"/>
              <a:buChar char="q"/>
            </a:pPr>
            <a:r>
              <a:rPr lang="en-US" sz="1600" b="1" dirty="0"/>
              <a:t>False</a:t>
            </a:r>
            <a:r>
              <a:rPr lang="en-US" sz="1600" dirty="0"/>
              <a:t> means deployment in progress</a:t>
            </a:r>
            <a:endParaRPr lang="en-US" sz="1600" b="1" dirty="0"/>
          </a:p>
          <a:p>
            <a:pPr marL="714364" lvl="1" indent="-257175">
              <a:buFont typeface="Wingdings" panose="05000000000000000000" pitchFamily="2" charset="2"/>
              <a:buChar char="q"/>
            </a:pPr>
            <a:r>
              <a:rPr lang="en-US" sz="1600" b="1" dirty="0"/>
              <a:t>True</a:t>
            </a:r>
            <a:r>
              <a:rPr lang="en-US" sz="1600" dirty="0"/>
              <a:t>  means deployment is finished</a:t>
            </a:r>
          </a:p>
          <a:p>
            <a:pPr marL="257164" indent="-257175">
              <a:buFont typeface="Wingdings" panose="05000000000000000000" pitchFamily="2" charset="2"/>
              <a:buChar char="q"/>
            </a:pPr>
            <a:r>
              <a:rPr lang="en-US" sz="1600" b="1" dirty="0" err="1"/>
              <a:t>ComponentScriptExecutor</a:t>
            </a:r>
            <a:r>
              <a:rPr lang="en-US" sz="1600" dirty="0"/>
              <a:t> operation used</a:t>
            </a:r>
          </a:p>
        </p:txBody>
      </p:sp>
      <p:sp>
        <p:nvSpPr>
          <p:cNvPr id="7" name="Owal 6">
            <a:extLst>
              <a:ext uri="{FF2B5EF4-FFF2-40B4-BE49-F238E27FC236}">
                <a16:creationId xmlns:a16="http://schemas.microsoft.com/office/drawing/2014/main" id="{AF6152C7-D95B-4D2B-97F3-D79C92F7ADD9}"/>
              </a:ext>
            </a:extLst>
          </p:cNvPr>
          <p:cNvSpPr/>
          <p:nvPr/>
        </p:nvSpPr>
        <p:spPr>
          <a:xfrm>
            <a:off x="4100041" y="1491631"/>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3</a:t>
            </a:r>
          </a:p>
        </p:txBody>
      </p:sp>
    </p:spTree>
    <p:extLst>
      <p:ext uri="{BB962C8B-B14F-4D97-AF65-F5344CB8AC3E}">
        <p14:creationId xmlns:p14="http://schemas.microsoft.com/office/powerpoint/2010/main" val="2576711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D3D598-3DC3-457E-8DBC-64457BF31E92}"/>
              </a:ext>
            </a:extLst>
          </p:cNvPr>
          <p:cNvSpPr>
            <a:spLocks noGrp="1"/>
          </p:cNvSpPr>
          <p:nvPr>
            <p:ph type="title"/>
          </p:nvPr>
        </p:nvSpPr>
        <p:spPr/>
        <p:txBody>
          <a:bodyPr>
            <a:normAutofit/>
          </a:bodyPr>
          <a:lstStyle/>
          <a:p>
            <a:r>
              <a:rPr lang="pl-PL" sz="3200" dirty="0" err="1"/>
              <a:t>Config</a:t>
            </a:r>
            <a:r>
              <a:rPr lang="pl-PL" sz="3200" dirty="0"/>
              <a:t> </a:t>
            </a:r>
            <a:r>
              <a:rPr lang="pl-PL" sz="3200" dirty="0" err="1"/>
              <a:t>Deploy</a:t>
            </a:r>
            <a:r>
              <a:rPr lang="pl-PL" sz="3200" dirty="0"/>
              <a:t>: PNF </a:t>
            </a:r>
            <a:r>
              <a:rPr lang="pl-PL" sz="3200" dirty="0" err="1"/>
              <a:t>Reconfiguration</a:t>
            </a:r>
            <a:endParaRPr lang="pl-PL" sz="3200" dirty="0"/>
          </a:p>
        </p:txBody>
      </p:sp>
      <p:pic>
        <p:nvPicPr>
          <p:cNvPr id="4" name="Picture 2" descr="obraz.png">
            <a:extLst>
              <a:ext uri="{FF2B5EF4-FFF2-40B4-BE49-F238E27FC236}">
                <a16:creationId xmlns:a16="http://schemas.microsoft.com/office/drawing/2014/main" id="{95F5DE10-770D-452E-93D3-8E1CEC0074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73"/>
          <a:stretch/>
        </p:blipFill>
        <p:spPr bwMode="auto">
          <a:xfrm>
            <a:off x="274626" y="1491631"/>
            <a:ext cx="4351380" cy="243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EE050DD7-3C3B-469B-81E3-5115B68FAA4A}"/>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CC0ED316-F18B-4653-B343-08F2F7DC4B1A}"/>
              </a:ext>
            </a:extLst>
          </p:cNvPr>
          <p:cNvSpPr txBox="1"/>
          <p:nvPr/>
        </p:nvSpPr>
        <p:spPr>
          <a:xfrm>
            <a:off x="4842030" y="1491630"/>
            <a:ext cx="4301970" cy="2062103"/>
          </a:xfrm>
          <a:prstGeom prst="rect">
            <a:avLst/>
          </a:prstGeom>
          <a:noFill/>
        </p:spPr>
        <p:txBody>
          <a:bodyPr wrap="square" rtlCol="0">
            <a:spAutoFit/>
          </a:bodyPr>
          <a:lstStyle/>
          <a:p>
            <a:pPr marL="257175" indent="-257175">
              <a:buFont typeface="Wingdings" panose="05000000000000000000" pitchFamily="2" charset="2"/>
              <a:buChar char="q"/>
            </a:pPr>
            <a:r>
              <a:rPr lang="en-US" sz="1600" dirty="0"/>
              <a:t>Aim at configuration of PNF base on the </a:t>
            </a:r>
            <a:r>
              <a:rPr lang="en-US" sz="1600" dirty="0" err="1"/>
              <a:t>configuratio</a:t>
            </a:r>
            <a:r>
              <a:rPr lang="pl-PL" sz="1600" dirty="0"/>
              <a:t>n</a:t>
            </a:r>
            <a:r>
              <a:rPr lang="en-US" sz="1600" dirty="0"/>
              <a:t> resolved from </a:t>
            </a:r>
            <a:r>
              <a:rPr lang="pl-PL" sz="1600" dirty="0"/>
              <a:t>the CNF</a:t>
            </a:r>
            <a:endParaRPr lang="en-US" sz="1600" dirty="0"/>
          </a:p>
          <a:p>
            <a:pPr marL="257175" indent="-257175">
              <a:buFont typeface="Wingdings" panose="05000000000000000000" pitchFamily="2" charset="2"/>
              <a:buChar char="q"/>
            </a:pPr>
            <a:r>
              <a:rPr lang="en-US" sz="1600" dirty="0"/>
              <a:t>Request sent towards UERANSIM component contains parameters required during subscription, </a:t>
            </a:r>
            <a:r>
              <a:rPr lang="en-US" sz="1600" dirty="0" err="1"/>
              <a:t>eg</a:t>
            </a:r>
            <a:r>
              <a:rPr lang="en-US" sz="1600" dirty="0"/>
              <a:t>:</a:t>
            </a:r>
          </a:p>
          <a:p>
            <a:pPr marL="714375" lvl="1" indent="-257175">
              <a:buFont typeface="Wingdings" panose="05000000000000000000" pitchFamily="2" charset="2"/>
              <a:buChar char="q"/>
            </a:pPr>
            <a:r>
              <a:rPr lang="en-US" sz="1600" dirty="0"/>
              <a:t>PLMN ID</a:t>
            </a:r>
          </a:p>
          <a:p>
            <a:pPr marL="714375" lvl="1" indent="-257175">
              <a:buFont typeface="Wingdings" panose="05000000000000000000" pitchFamily="2" charset="2"/>
              <a:buChar char="q"/>
            </a:pPr>
            <a:r>
              <a:rPr lang="en-US" sz="1600" dirty="0"/>
              <a:t>UE ID</a:t>
            </a:r>
          </a:p>
          <a:p>
            <a:pPr marL="257175" indent="-257175">
              <a:buFont typeface="Wingdings" panose="05000000000000000000" pitchFamily="2" charset="2"/>
              <a:buChar char="q"/>
            </a:pPr>
            <a:r>
              <a:rPr lang="en-US" sz="1600" b="1" dirty="0" err="1"/>
              <a:t>ComponentScriptExecutor</a:t>
            </a:r>
            <a:r>
              <a:rPr lang="en-US" sz="1600" dirty="0"/>
              <a:t> operation used</a:t>
            </a:r>
            <a:endParaRPr lang="en-US" sz="1350" dirty="0"/>
          </a:p>
        </p:txBody>
      </p:sp>
      <p:sp>
        <p:nvSpPr>
          <p:cNvPr id="7" name="Owal 6">
            <a:extLst>
              <a:ext uri="{FF2B5EF4-FFF2-40B4-BE49-F238E27FC236}">
                <a16:creationId xmlns:a16="http://schemas.microsoft.com/office/drawing/2014/main" id="{EDF27707-4FC8-47FC-821D-E94AA330BE03}"/>
              </a:ext>
            </a:extLst>
          </p:cNvPr>
          <p:cNvSpPr/>
          <p:nvPr/>
        </p:nvSpPr>
        <p:spPr>
          <a:xfrm>
            <a:off x="4168140" y="1827096"/>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4</a:t>
            </a:r>
          </a:p>
        </p:txBody>
      </p:sp>
    </p:spTree>
    <p:extLst>
      <p:ext uri="{BB962C8B-B14F-4D97-AF65-F5344CB8AC3E}">
        <p14:creationId xmlns:p14="http://schemas.microsoft.com/office/powerpoint/2010/main" val="3162039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968DC8-75AB-4AFD-BC3A-383361490867}"/>
              </a:ext>
            </a:extLst>
          </p:cNvPr>
          <p:cNvSpPr>
            <a:spLocks noGrp="1"/>
          </p:cNvSpPr>
          <p:nvPr>
            <p:ph type="title"/>
          </p:nvPr>
        </p:nvSpPr>
        <p:spPr/>
        <p:txBody>
          <a:bodyPr>
            <a:normAutofit/>
          </a:bodyPr>
          <a:lstStyle/>
          <a:p>
            <a:r>
              <a:rPr lang="pl-PL" sz="3200" dirty="0"/>
              <a:t>UE </a:t>
            </a:r>
            <a:r>
              <a:rPr lang="pl-PL" sz="3200" dirty="0" err="1"/>
              <a:t>Reconfiguration</a:t>
            </a:r>
            <a:r>
              <a:rPr lang="pl-PL" sz="3200" dirty="0"/>
              <a:t>: </a:t>
            </a:r>
            <a:r>
              <a:rPr lang="pl-PL" sz="3200" dirty="0" err="1"/>
              <a:t>Config</a:t>
            </a:r>
            <a:r>
              <a:rPr lang="pl-PL" sz="3200" dirty="0"/>
              <a:t> </a:t>
            </a:r>
            <a:r>
              <a:rPr lang="pl-PL" sz="3200" dirty="0" err="1"/>
              <a:t>Upload</a:t>
            </a:r>
            <a:endParaRPr lang="pl-PL" sz="3200" dirty="0"/>
          </a:p>
        </p:txBody>
      </p:sp>
      <p:pic>
        <p:nvPicPr>
          <p:cNvPr id="4" name="Picture 2" descr="obraz.png">
            <a:extLst>
              <a:ext uri="{FF2B5EF4-FFF2-40B4-BE49-F238E27FC236}">
                <a16:creationId xmlns:a16="http://schemas.microsoft.com/office/drawing/2014/main" id="{E9E3749C-04CB-4389-89B1-E2B5AFC7B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91630"/>
            <a:ext cx="4392196"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F2B70570-C658-445C-9C3E-444ABD7C7D0E}"/>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13243ED8-7115-4817-9C42-43A752BCE666}"/>
              </a:ext>
            </a:extLst>
          </p:cNvPr>
          <p:cNvSpPr txBox="1"/>
          <p:nvPr/>
        </p:nvSpPr>
        <p:spPr>
          <a:xfrm>
            <a:off x="4842030" y="1491630"/>
            <a:ext cx="4301970" cy="2554545"/>
          </a:xfrm>
          <a:prstGeom prst="rect">
            <a:avLst/>
          </a:prstGeom>
          <a:noFill/>
        </p:spPr>
        <p:txBody>
          <a:bodyPr wrap="square" rtlCol="0">
            <a:spAutoFit/>
          </a:bodyPr>
          <a:lstStyle/>
          <a:p>
            <a:pPr marL="257175" indent="-257175">
              <a:buFont typeface="Wingdings" panose="05000000000000000000" pitchFamily="2" charset="2"/>
              <a:buChar char="q"/>
            </a:pPr>
            <a:r>
              <a:rPr lang="en-US" sz="1600" b="1" dirty="0"/>
              <a:t>Configuration template </a:t>
            </a:r>
            <a:r>
              <a:rPr lang="en-US" sz="1600" dirty="0"/>
              <a:t>is generated and uploaded to k8sPlugin thanks to utilization of </a:t>
            </a:r>
            <a:r>
              <a:rPr lang="en-US" sz="1600" b="1" dirty="0"/>
              <a:t>K8sConfigTemplateComponent</a:t>
            </a:r>
            <a:endParaRPr lang="en-US" sz="1600" dirty="0"/>
          </a:p>
          <a:p>
            <a:pPr marL="257175" indent="-257175">
              <a:buFont typeface="Wingdings" panose="05000000000000000000" pitchFamily="2" charset="2"/>
              <a:buChar char="q"/>
            </a:pPr>
            <a:r>
              <a:rPr lang="en-US" sz="1600" dirty="0"/>
              <a:t>Config Template is a Helm package</a:t>
            </a:r>
          </a:p>
          <a:p>
            <a:pPr marL="714375" lvl="1" indent="-257175">
              <a:buFont typeface="Wingdings" panose="05000000000000000000" pitchFamily="2" charset="2"/>
              <a:buChar char="q"/>
            </a:pPr>
            <a:r>
              <a:rPr lang="en-US" sz="1600" dirty="0"/>
              <a:t>Part of the original Helm package</a:t>
            </a:r>
          </a:p>
          <a:p>
            <a:pPr marL="714375" lvl="1" indent="-257175">
              <a:buFont typeface="Wingdings" panose="05000000000000000000" pitchFamily="2" charset="2"/>
              <a:buChar char="q"/>
            </a:pPr>
            <a:r>
              <a:rPr lang="en-US" sz="1600" dirty="0"/>
              <a:t>Does not have to be related with original Helm package</a:t>
            </a:r>
          </a:p>
          <a:p>
            <a:pPr marL="714375" lvl="1" indent="-257175">
              <a:buFont typeface="Wingdings" panose="05000000000000000000" pitchFamily="2" charset="2"/>
              <a:buChar char="q"/>
            </a:pPr>
            <a:r>
              <a:rPr lang="en-US" sz="1600" dirty="0"/>
              <a:t>Create of Updates k8s </a:t>
            </a:r>
            <a:r>
              <a:rPr lang="en-US" sz="1600" dirty="0" err="1"/>
              <a:t>resourcs</a:t>
            </a:r>
            <a:endParaRPr lang="en-US" sz="1600" dirty="0"/>
          </a:p>
          <a:p>
            <a:pPr marL="257175" indent="-257175">
              <a:buFont typeface="Wingdings" panose="05000000000000000000" pitchFamily="2" charset="2"/>
              <a:buChar char="q"/>
            </a:pPr>
            <a:r>
              <a:rPr lang="en-US" sz="1600" dirty="0"/>
              <a:t>Configuration template contains </a:t>
            </a:r>
            <a:r>
              <a:rPr lang="en-US" sz="1600" dirty="0" err="1"/>
              <a:t>gnb</a:t>
            </a:r>
            <a:r>
              <a:rPr lang="en-US" sz="1600" dirty="0"/>
              <a:t> chart of UERANSIM component with modified values</a:t>
            </a:r>
          </a:p>
        </p:txBody>
      </p:sp>
      <p:sp>
        <p:nvSpPr>
          <p:cNvPr id="7" name="Owal 6">
            <a:extLst>
              <a:ext uri="{FF2B5EF4-FFF2-40B4-BE49-F238E27FC236}">
                <a16:creationId xmlns:a16="http://schemas.microsoft.com/office/drawing/2014/main" id="{DE8C73BC-4511-4564-B3D4-AAD97D0B8C6F}"/>
              </a:ext>
            </a:extLst>
          </p:cNvPr>
          <p:cNvSpPr/>
          <p:nvPr/>
        </p:nvSpPr>
        <p:spPr>
          <a:xfrm>
            <a:off x="4222462" y="1899486"/>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5</a:t>
            </a:r>
          </a:p>
        </p:txBody>
      </p:sp>
    </p:spTree>
    <p:extLst>
      <p:ext uri="{BB962C8B-B14F-4D97-AF65-F5344CB8AC3E}">
        <p14:creationId xmlns:p14="http://schemas.microsoft.com/office/powerpoint/2010/main" val="115862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2">
            <a:extLst>
              <a:ext uri="{FF2B5EF4-FFF2-40B4-BE49-F238E27FC236}">
                <a16:creationId xmlns:a16="http://schemas.microsoft.com/office/drawing/2014/main" id="{3E3D315A-204A-40AA-B487-C9A72FF67F7A}"/>
              </a:ext>
            </a:extLst>
          </p:cNvPr>
          <p:cNvSpPr txBox="1">
            <a:spLocks/>
          </p:cNvSpPr>
          <p:nvPr/>
        </p:nvSpPr>
        <p:spPr>
          <a:xfrm>
            <a:off x="803202" y="3753563"/>
            <a:ext cx="7537596" cy="1321357"/>
          </a:xfrm>
          <a:prstGeom prst="rect">
            <a:avLst/>
          </a:prstGeom>
          <a:solidFill>
            <a:schemeClr val="bg1">
              <a:alpha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l-PL" sz="1350" dirty="0"/>
          </a:p>
          <a:p>
            <a:pPr marL="0" indent="0" algn="ctr">
              <a:buNone/>
            </a:pPr>
            <a:r>
              <a:rPr lang="pl-PL" sz="4800" dirty="0"/>
              <a:t>ONAP for </a:t>
            </a:r>
            <a:r>
              <a:rPr lang="pl-PL" sz="4800" dirty="0" err="1"/>
              <a:t>xNF</a:t>
            </a:r>
            <a:r>
              <a:rPr lang="pl-PL" sz="4800" dirty="0"/>
              <a:t> </a:t>
            </a:r>
            <a:r>
              <a:rPr lang="pl-PL" sz="4800" dirty="0" err="1"/>
              <a:t>Orchestration</a:t>
            </a:r>
            <a:endParaRPr lang="pl-PL" sz="4800" dirty="0"/>
          </a:p>
        </p:txBody>
      </p:sp>
    </p:spTree>
    <p:extLst>
      <p:ext uri="{BB962C8B-B14F-4D97-AF65-F5344CB8AC3E}">
        <p14:creationId xmlns:p14="http://schemas.microsoft.com/office/powerpoint/2010/main" val="107189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28DFBC-37DA-4DB3-B33D-3528BA31C17C}"/>
              </a:ext>
            </a:extLst>
          </p:cNvPr>
          <p:cNvSpPr>
            <a:spLocks noGrp="1"/>
          </p:cNvSpPr>
          <p:nvPr>
            <p:ph type="title"/>
          </p:nvPr>
        </p:nvSpPr>
        <p:spPr/>
        <p:txBody>
          <a:bodyPr>
            <a:noAutofit/>
          </a:bodyPr>
          <a:lstStyle/>
          <a:p>
            <a:r>
              <a:rPr lang="pl-PL" sz="3200" dirty="0"/>
              <a:t>UE </a:t>
            </a:r>
            <a:r>
              <a:rPr lang="pl-PL" sz="3200" dirty="0" err="1"/>
              <a:t>Reconfiguration</a:t>
            </a:r>
            <a:r>
              <a:rPr lang="pl-PL" sz="3200" dirty="0"/>
              <a:t>: UE </a:t>
            </a:r>
            <a:r>
              <a:rPr lang="pl-PL" sz="3200" dirty="0" err="1"/>
              <a:t>Subscribe</a:t>
            </a:r>
            <a:endParaRPr lang="pl-PL" sz="3200" dirty="0"/>
          </a:p>
        </p:txBody>
      </p:sp>
      <p:cxnSp>
        <p:nvCxnSpPr>
          <p:cNvPr id="5" name="Łącznik prosty 4">
            <a:extLst>
              <a:ext uri="{FF2B5EF4-FFF2-40B4-BE49-F238E27FC236}">
                <a16:creationId xmlns:a16="http://schemas.microsoft.com/office/drawing/2014/main" id="{6F41A347-FF4B-4F38-846E-34E122AF4CD4}"/>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rostokąt 2">
            <a:extLst>
              <a:ext uri="{FF2B5EF4-FFF2-40B4-BE49-F238E27FC236}">
                <a16:creationId xmlns:a16="http://schemas.microsoft.com/office/drawing/2014/main" id="{9B68FA66-8BAA-45A0-BB17-A3D5C6A13977}"/>
              </a:ext>
            </a:extLst>
          </p:cNvPr>
          <p:cNvSpPr/>
          <p:nvPr/>
        </p:nvSpPr>
        <p:spPr>
          <a:xfrm>
            <a:off x="4842030" y="1491630"/>
            <a:ext cx="4572000" cy="1231106"/>
          </a:xfrm>
          <a:prstGeom prst="rect">
            <a:avLst/>
          </a:prstGeom>
        </p:spPr>
        <p:txBody>
          <a:bodyPr>
            <a:spAutoFit/>
          </a:bodyPr>
          <a:lstStyle/>
          <a:p>
            <a:pPr marL="257175" indent="-257175">
              <a:buFont typeface="Wingdings" panose="05000000000000000000" pitchFamily="2" charset="2"/>
              <a:buChar char="q"/>
            </a:pPr>
            <a:r>
              <a:rPr lang="en-US" sz="1600" dirty="0"/>
              <a:t>Script triggers execution of </a:t>
            </a:r>
            <a:r>
              <a:rPr lang="en-US" sz="1600" b="1" dirty="0" err="1"/>
              <a:t>ue</a:t>
            </a:r>
            <a:r>
              <a:rPr lang="en-US" sz="1600" b="1" dirty="0"/>
              <a:t>-subscribe</a:t>
            </a:r>
            <a:r>
              <a:rPr lang="en-US" sz="1600" dirty="0"/>
              <a:t> workflow</a:t>
            </a:r>
          </a:p>
          <a:p>
            <a:pPr marL="257175" indent="-257175">
              <a:buFont typeface="Wingdings" panose="05000000000000000000" pitchFamily="2" charset="2"/>
              <a:buChar char="q"/>
            </a:pPr>
            <a:r>
              <a:rPr lang="en-US" sz="1400" dirty="0"/>
              <a:t>Subscription is required to allow for e2e connectivity from the UE to the internet</a:t>
            </a:r>
          </a:p>
          <a:p>
            <a:pPr marL="257175" indent="-257175">
              <a:buFont typeface="Wingdings" panose="05000000000000000000" pitchFamily="2" charset="2"/>
              <a:buChar char="q"/>
            </a:pPr>
            <a:r>
              <a:rPr lang="en-US" sz="1400" b="1" dirty="0" err="1"/>
              <a:t>ComponentScriptExecutor</a:t>
            </a:r>
            <a:r>
              <a:rPr lang="en-US" sz="1400" dirty="0"/>
              <a:t> operation used</a:t>
            </a:r>
          </a:p>
        </p:txBody>
      </p:sp>
      <p:pic>
        <p:nvPicPr>
          <p:cNvPr id="7" name="Picture 2" descr="obraz.png">
            <a:extLst>
              <a:ext uri="{FF2B5EF4-FFF2-40B4-BE49-F238E27FC236}">
                <a16:creationId xmlns:a16="http://schemas.microsoft.com/office/drawing/2014/main" id="{CF3C62DD-4011-432B-B065-1829F8BBE9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91"/>
          <a:stretch/>
        </p:blipFill>
        <p:spPr bwMode="auto">
          <a:xfrm>
            <a:off x="251521" y="1491630"/>
            <a:ext cx="4424144" cy="290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wal 5">
            <a:extLst>
              <a:ext uri="{FF2B5EF4-FFF2-40B4-BE49-F238E27FC236}">
                <a16:creationId xmlns:a16="http://schemas.microsoft.com/office/drawing/2014/main" id="{9C964C11-8F71-4116-83F3-7958B560C53D}"/>
              </a:ext>
            </a:extLst>
          </p:cNvPr>
          <p:cNvSpPr/>
          <p:nvPr/>
        </p:nvSpPr>
        <p:spPr>
          <a:xfrm>
            <a:off x="4271806" y="1503268"/>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6</a:t>
            </a:r>
          </a:p>
        </p:txBody>
      </p:sp>
    </p:spTree>
    <p:extLst>
      <p:ext uri="{BB962C8B-B14F-4D97-AF65-F5344CB8AC3E}">
        <p14:creationId xmlns:p14="http://schemas.microsoft.com/office/powerpoint/2010/main" val="422181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4A1317-B755-4EEE-842B-C08476C7EA78}"/>
              </a:ext>
            </a:extLst>
          </p:cNvPr>
          <p:cNvSpPr>
            <a:spLocks noGrp="1"/>
          </p:cNvSpPr>
          <p:nvPr>
            <p:ph type="title"/>
          </p:nvPr>
        </p:nvSpPr>
        <p:spPr/>
        <p:txBody>
          <a:bodyPr>
            <a:normAutofit/>
          </a:bodyPr>
          <a:lstStyle/>
          <a:p>
            <a:r>
              <a:rPr lang="pl-PL" sz="3600" dirty="0"/>
              <a:t>UE </a:t>
            </a:r>
            <a:r>
              <a:rPr lang="pl-PL" sz="3600" dirty="0" err="1"/>
              <a:t>Reconfiguration</a:t>
            </a:r>
            <a:r>
              <a:rPr lang="pl-PL" sz="3600" dirty="0"/>
              <a:t>: </a:t>
            </a:r>
            <a:r>
              <a:rPr lang="pl-PL" sz="3600" dirty="0" err="1"/>
              <a:t>Config</a:t>
            </a:r>
            <a:r>
              <a:rPr lang="pl-PL" sz="3600" dirty="0"/>
              <a:t> </a:t>
            </a:r>
            <a:r>
              <a:rPr lang="pl-PL" sz="3600" dirty="0" err="1"/>
              <a:t>Apply</a:t>
            </a:r>
            <a:endParaRPr lang="pl-PL" sz="3600" dirty="0"/>
          </a:p>
        </p:txBody>
      </p:sp>
      <p:pic>
        <p:nvPicPr>
          <p:cNvPr id="4" name="Picture 2" descr="obraz.png">
            <a:extLst>
              <a:ext uri="{FF2B5EF4-FFF2-40B4-BE49-F238E27FC236}">
                <a16:creationId xmlns:a16="http://schemas.microsoft.com/office/drawing/2014/main" id="{498020D4-C8E4-499A-9428-28DD175328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4"/>
          <a:stretch/>
        </p:blipFill>
        <p:spPr bwMode="auto">
          <a:xfrm>
            <a:off x="251520" y="1471380"/>
            <a:ext cx="4453170" cy="220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5ECE2DD1-5641-4E00-9915-F840A574C373}"/>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ole tekstowe 5">
            <a:extLst>
              <a:ext uri="{FF2B5EF4-FFF2-40B4-BE49-F238E27FC236}">
                <a16:creationId xmlns:a16="http://schemas.microsoft.com/office/drawing/2014/main" id="{EA476A1A-2594-4210-BCC4-12B6A5DA1E4F}"/>
              </a:ext>
            </a:extLst>
          </p:cNvPr>
          <p:cNvSpPr txBox="1"/>
          <p:nvPr/>
        </p:nvSpPr>
        <p:spPr>
          <a:xfrm>
            <a:off x="4842030" y="1491630"/>
            <a:ext cx="4301970" cy="2308324"/>
          </a:xfrm>
          <a:prstGeom prst="rect">
            <a:avLst/>
          </a:prstGeom>
          <a:noFill/>
        </p:spPr>
        <p:txBody>
          <a:bodyPr wrap="square" rtlCol="0">
            <a:spAutoFit/>
          </a:bodyPr>
          <a:lstStyle/>
          <a:p>
            <a:pPr marL="257175" indent="-257175">
              <a:buFont typeface="Wingdings" panose="05000000000000000000" pitchFamily="2" charset="2"/>
              <a:buChar char="q"/>
            </a:pPr>
            <a:r>
              <a:rPr lang="en-US" sz="1600" dirty="0"/>
              <a:t>K8sPlugin instantiates the configuration uploaded during config-upload step</a:t>
            </a:r>
          </a:p>
          <a:p>
            <a:pPr marL="257175" indent="-257175">
              <a:buFont typeface="Wingdings" panose="05000000000000000000" pitchFamily="2" charset="2"/>
              <a:buChar char="q"/>
            </a:pPr>
            <a:r>
              <a:rPr lang="en-US" sz="1600" dirty="0"/>
              <a:t>As a result:</a:t>
            </a:r>
          </a:p>
          <a:p>
            <a:pPr marL="714375" lvl="1" indent="-257175">
              <a:buFont typeface="Wingdings" panose="05000000000000000000" pitchFamily="2" charset="2"/>
              <a:buChar char="q"/>
            </a:pPr>
            <a:r>
              <a:rPr lang="en-US" sz="1600" dirty="0"/>
              <a:t>new </a:t>
            </a:r>
            <a:r>
              <a:rPr lang="en-US" sz="1600" dirty="0" err="1"/>
              <a:t>gnb</a:t>
            </a:r>
            <a:r>
              <a:rPr lang="en-US" sz="1600" dirty="0"/>
              <a:t> pod is created with modified parameters</a:t>
            </a:r>
          </a:p>
          <a:p>
            <a:pPr marL="714375" lvl="1" indent="-257175">
              <a:buFont typeface="Wingdings" panose="05000000000000000000" pitchFamily="2" charset="2"/>
              <a:buChar char="q"/>
            </a:pPr>
            <a:r>
              <a:rPr lang="en-US" sz="1600" dirty="0"/>
              <a:t>The old instance is deleted</a:t>
            </a:r>
          </a:p>
          <a:p>
            <a:pPr marL="257175" indent="-257175">
              <a:buFont typeface="Wingdings" panose="05000000000000000000" pitchFamily="2" charset="2"/>
              <a:buChar char="q"/>
            </a:pPr>
            <a:r>
              <a:rPr lang="en-US" sz="1600" b="1" dirty="0"/>
              <a:t>K8sConfig</a:t>
            </a:r>
            <a:r>
              <a:rPr lang="pl-PL" sz="1600" b="1" dirty="0" err="1"/>
              <a:t>Values</a:t>
            </a:r>
            <a:r>
              <a:rPr lang="en-US" sz="1600" b="1" dirty="0"/>
              <a:t>Component </a:t>
            </a:r>
            <a:r>
              <a:rPr lang="en-US" sz="1600" dirty="0"/>
              <a:t>component is utilized</a:t>
            </a:r>
          </a:p>
          <a:p>
            <a:endParaRPr lang="en-US" sz="1600" dirty="0"/>
          </a:p>
        </p:txBody>
      </p:sp>
      <p:sp>
        <p:nvSpPr>
          <p:cNvPr id="7" name="Owal 6">
            <a:extLst>
              <a:ext uri="{FF2B5EF4-FFF2-40B4-BE49-F238E27FC236}">
                <a16:creationId xmlns:a16="http://schemas.microsoft.com/office/drawing/2014/main" id="{05DA09D2-5B3A-42DD-9D29-7822A18E723A}"/>
              </a:ext>
            </a:extLst>
          </p:cNvPr>
          <p:cNvSpPr/>
          <p:nvPr/>
        </p:nvSpPr>
        <p:spPr>
          <a:xfrm>
            <a:off x="4271491" y="1471380"/>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7</a:t>
            </a:r>
          </a:p>
        </p:txBody>
      </p:sp>
    </p:spTree>
    <p:extLst>
      <p:ext uri="{BB962C8B-B14F-4D97-AF65-F5344CB8AC3E}">
        <p14:creationId xmlns:p14="http://schemas.microsoft.com/office/powerpoint/2010/main" val="340685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2337ED9-AEAB-4A6A-ABDC-EFB510F68728}"/>
              </a:ext>
            </a:extLst>
          </p:cNvPr>
          <p:cNvSpPr>
            <a:spLocks noGrp="1"/>
          </p:cNvSpPr>
          <p:nvPr>
            <p:ph type="title"/>
          </p:nvPr>
        </p:nvSpPr>
        <p:spPr/>
        <p:txBody>
          <a:bodyPr>
            <a:normAutofit/>
          </a:bodyPr>
          <a:lstStyle/>
          <a:p>
            <a:r>
              <a:rPr lang="pl-PL" sz="3600" dirty="0"/>
              <a:t>NRF </a:t>
            </a:r>
            <a:r>
              <a:rPr lang="pl-PL" sz="3600" dirty="0" err="1"/>
              <a:t>Scaling</a:t>
            </a:r>
            <a:endParaRPr lang="pl-PL" sz="3600" dirty="0"/>
          </a:p>
        </p:txBody>
      </p:sp>
      <p:pic>
        <p:nvPicPr>
          <p:cNvPr id="4" name="Picture 2" descr="obraz.png">
            <a:extLst>
              <a:ext uri="{FF2B5EF4-FFF2-40B4-BE49-F238E27FC236}">
                <a16:creationId xmlns:a16="http://schemas.microsoft.com/office/drawing/2014/main" id="{6E3E3582-5283-4B6A-B140-39660969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28" y="897564"/>
            <a:ext cx="3557588"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Łącznik prosty 4">
            <a:extLst>
              <a:ext uri="{FF2B5EF4-FFF2-40B4-BE49-F238E27FC236}">
                <a16:creationId xmlns:a16="http://schemas.microsoft.com/office/drawing/2014/main" id="{1C698F66-E493-4A66-9717-605FDE15623D}"/>
              </a:ext>
            </a:extLst>
          </p:cNvPr>
          <p:cNvCxnSpPr>
            <a:cxnSpLocks/>
          </p:cNvCxnSpPr>
          <p:nvPr/>
        </p:nvCxnSpPr>
        <p:spPr>
          <a:xfrm>
            <a:off x="4842030" y="951570"/>
            <a:ext cx="0" cy="3746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ole tekstowe 6">
            <a:extLst>
              <a:ext uri="{FF2B5EF4-FFF2-40B4-BE49-F238E27FC236}">
                <a16:creationId xmlns:a16="http://schemas.microsoft.com/office/drawing/2014/main" id="{72965DEE-8A43-42E4-98A8-A17D57FFF671}"/>
              </a:ext>
            </a:extLst>
          </p:cNvPr>
          <p:cNvSpPr txBox="1"/>
          <p:nvPr/>
        </p:nvSpPr>
        <p:spPr>
          <a:xfrm>
            <a:off x="4842030" y="1483980"/>
            <a:ext cx="4301970" cy="2800767"/>
          </a:xfrm>
          <a:prstGeom prst="rect">
            <a:avLst/>
          </a:prstGeom>
          <a:noFill/>
        </p:spPr>
        <p:txBody>
          <a:bodyPr wrap="square" rtlCol="0">
            <a:spAutoFit/>
          </a:bodyPr>
          <a:lstStyle/>
          <a:p>
            <a:pPr marL="257175" indent="-257175">
              <a:buFont typeface="Wingdings" panose="05000000000000000000" pitchFamily="2" charset="2"/>
              <a:buChar char="q"/>
            </a:pPr>
            <a:r>
              <a:rPr lang="en-US" sz="1600" dirty="0"/>
              <a:t>We combine config-upload and config-apply step that modifies the  NRF deployment</a:t>
            </a:r>
          </a:p>
          <a:p>
            <a:pPr marL="257175" indent="-257175">
              <a:buFont typeface="Wingdings" panose="05000000000000000000" pitchFamily="2" charset="2"/>
              <a:buChar char="q"/>
            </a:pPr>
            <a:r>
              <a:rPr lang="en-US" sz="1600" b="1" dirty="0"/>
              <a:t>K8sConfigTemplateComponent</a:t>
            </a:r>
            <a:r>
              <a:rPr lang="en-US" sz="1600" dirty="0"/>
              <a:t> is utilized for config-upload procedure</a:t>
            </a:r>
          </a:p>
          <a:p>
            <a:pPr marL="257175" indent="-257175">
              <a:buFont typeface="Wingdings" panose="05000000000000000000" pitchFamily="2" charset="2"/>
              <a:buChar char="q"/>
            </a:pPr>
            <a:r>
              <a:rPr lang="en-US" sz="1600" b="1" dirty="0"/>
              <a:t>K8sConfigValuesComponent</a:t>
            </a:r>
            <a:r>
              <a:rPr lang="en-US" sz="1600" dirty="0"/>
              <a:t> is utilized for config-apply procedure</a:t>
            </a:r>
          </a:p>
          <a:p>
            <a:pPr marL="257175" indent="-257175">
              <a:buFont typeface="Wingdings" panose="05000000000000000000" pitchFamily="2" charset="2"/>
              <a:buChar char="q"/>
            </a:pPr>
            <a:r>
              <a:rPr lang="en-US" sz="1600" dirty="0"/>
              <a:t>Configuration template has </a:t>
            </a:r>
            <a:r>
              <a:rPr lang="pl-PL" sz="1600" dirty="0"/>
              <a:t>NRF </a:t>
            </a:r>
            <a:r>
              <a:rPr lang="pl-PL" sz="1600" dirty="0" err="1"/>
              <a:t>deployment</a:t>
            </a:r>
            <a:r>
              <a:rPr lang="pl-PL" sz="1600" dirty="0"/>
              <a:t> </a:t>
            </a:r>
            <a:r>
              <a:rPr lang="pl-PL" sz="1600" dirty="0" err="1"/>
              <a:t>template</a:t>
            </a:r>
            <a:r>
              <a:rPr lang="pl-PL" sz="1600" dirty="0"/>
              <a:t> with </a:t>
            </a:r>
            <a:r>
              <a:rPr lang="en-US" sz="1600" dirty="0"/>
              <a:t>modified number of NRF replicas </a:t>
            </a:r>
            <a:endParaRPr lang="pl-PL" sz="1600" dirty="0"/>
          </a:p>
          <a:p>
            <a:pPr marL="257175" indent="-257175">
              <a:buFont typeface="Wingdings" panose="05000000000000000000" pitchFamily="2" charset="2"/>
              <a:buChar char="q"/>
            </a:pPr>
            <a:r>
              <a:rPr lang="en-US" sz="1600" dirty="0"/>
              <a:t>During the configuration apply, new instance of NRF is created</a:t>
            </a:r>
          </a:p>
        </p:txBody>
      </p:sp>
      <p:sp>
        <p:nvSpPr>
          <p:cNvPr id="6" name="Owal 5">
            <a:extLst>
              <a:ext uri="{FF2B5EF4-FFF2-40B4-BE49-F238E27FC236}">
                <a16:creationId xmlns:a16="http://schemas.microsoft.com/office/drawing/2014/main" id="{328111C3-6997-4DF2-AB26-459F7E2E87D8}"/>
              </a:ext>
            </a:extLst>
          </p:cNvPr>
          <p:cNvSpPr/>
          <p:nvPr/>
        </p:nvSpPr>
        <p:spPr>
          <a:xfrm>
            <a:off x="3613986" y="897564"/>
            <a:ext cx="403860" cy="4038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dirty="0"/>
              <a:t>8</a:t>
            </a:r>
          </a:p>
        </p:txBody>
      </p:sp>
    </p:spTree>
    <p:extLst>
      <p:ext uri="{BB962C8B-B14F-4D97-AF65-F5344CB8AC3E}">
        <p14:creationId xmlns:p14="http://schemas.microsoft.com/office/powerpoint/2010/main" val="158699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2">
            <a:extLst>
              <a:ext uri="{FF2B5EF4-FFF2-40B4-BE49-F238E27FC236}">
                <a16:creationId xmlns:a16="http://schemas.microsoft.com/office/drawing/2014/main" id="{4BF4056D-3219-4852-901F-EEE85A1255E0}"/>
              </a:ext>
            </a:extLst>
          </p:cNvPr>
          <p:cNvSpPr txBox="1">
            <a:spLocks/>
          </p:cNvSpPr>
          <p:nvPr/>
        </p:nvSpPr>
        <p:spPr>
          <a:xfrm>
            <a:off x="803202" y="3756180"/>
            <a:ext cx="7537596" cy="1326360"/>
          </a:xfrm>
          <a:prstGeom prst="rect">
            <a:avLst/>
          </a:prstGeom>
          <a:solidFill>
            <a:schemeClr val="bg1">
              <a:alpha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Orchestration of Free5GC </a:t>
            </a:r>
            <a:r>
              <a:rPr lang="pl-PL" sz="4800" dirty="0"/>
              <a:t>with</a:t>
            </a:r>
            <a:r>
              <a:rPr lang="en-US" sz="4800" dirty="0"/>
              <a:t> ONAP</a:t>
            </a:r>
            <a:endParaRPr lang="pl-PL" sz="4800" dirty="0"/>
          </a:p>
        </p:txBody>
      </p:sp>
    </p:spTree>
    <p:extLst>
      <p:ext uri="{BB962C8B-B14F-4D97-AF65-F5344CB8AC3E}">
        <p14:creationId xmlns:p14="http://schemas.microsoft.com/office/powerpoint/2010/main" val="364801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95C041-5719-43DF-9E86-AD6E341599EB}"/>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EA9F28DD-0B8F-4E7A-95D0-B0E461E391CC}"/>
              </a:ext>
            </a:extLst>
          </p:cNvPr>
          <p:cNvSpPr>
            <a:spLocks noGrp="1"/>
          </p:cNvSpPr>
          <p:nvPr>
            <p:ph idx="1"/>
          </p:nvPr>
        </p:nvSpPr>
        <p:spPr/>
        <p:txBody>
          <a:bodyPr/>
          <a:lstStyle/>
          <a:p>
            <a:r>
              <a:rPr lang="pl-PL" dirty="0"/>
              <a:t>VIDEO</a:t>
            </a:r>
          </a:p>
        </p:txBody>
      </p:sp>
    </p:spTree>
    <p:extLst>
      <p:ext uri="{BB962C8B-B14F-4D97-AF65-F5344CB8AC3E}">
        <p14:creationId xmlns:p14="http://schemas.microsoft.com/office/powerpoint/2010/main" val="75375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97601C-23B5-426F-B249-6F07A2222E59}"/>
              </a:ext>
            </a:extLst>
          </p:cNvPr>
          <p:cNvSpPr>
            <a:spLocks noGrp="1"/>
          </p:cNvSpPr>
          <p:nvPr>
            <p:ph type="title"/>
          </p:nvPr>
        </p:nvSpPr>
        <p:spPr/>
        <p:txBody>
          <a:bodyPr>
            <a:normAutofit/>
          </a:bodyPr>
          <a:lstStyle/>
          <a:p>
            <a:r>
              <a:rPr lang="pl-PL" sz="3600" dirty="0" err="1"/>
              <a:t>Future</a:t>
            </a:r>
            <a:r>
              <a:rPr lang="pl-PL" sz="3600" dirty="0"/>
              <a:t> </a:t>
            </a:r>
            <a:r>
              <a:rPr lang="pl-PL" sz="3600" dirty="0" err="1"/>
              <a:t>work</a:t>
            </a:r>
            <a:r>
              <a:rPr lang="pl-PL" sz="3600" dirty="0"/>
              <a:t> &amp; </a:t>
            </a:r>
            <a:r>
              <a:rPr lang="pl-PL" sz="3600" dirty="0" err="1"/>
              <a:t>enhancements</a:t>
            </a:r>
            <a:endParaRPr lang="pl-PL" sz="3600" dirty="0"/>
          </a:p>
        </p:txBody>
      </p:sp>
      <p:sp>
        <p:nvSpPr>
          <p:cNvPr id="4" name="Strzałka: w prawo 3">
            <a:extLst>
              <a:ext uri="{FF2B5EF4-FFF2-40B4-BE49-F238E27FC236}">
                <a16:creationId xmlns:a16="http://schemas.microsoft.com/office/drawing/2014/main" id="{78712C0B-B750-49F4-9A64-AD9943738BA7}"/>
              </a:ext>
            </a:extLst>
          </p:cNvPr>
          <p:cNvSpPr/>
          <p:nvPr/>
        </p:nvSpPr>
        <p:spPr>
          <a:xfrm>
            <a:off x="3831751" y="1995686"/>
            <a:ext cx="1080120" cy="288033"/>
          </a:xfrm>
          <a:prstGeom prst="rightArrow">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600" dirty="0">
              <a:solidFill>
                <a:schemeClr val="tx1"/>
              </a:solidFill>
            </a:endParaRPr>
          </a:p>
        </p:txBody>
      </p:sp>
      <p:sp>
        <p:nvSpPr>
          <p:cNvPr id="5" name="Prostokąt: zaokrąglone rogi 4">
            <a:extLst>
              <a:ext uri="{FF2B5EF4-FFF2-40B4-BE49-F238E27FC236}">
                <a16:creationId xmlns:a16="http://schemas.microsoft.com/office/drawing/2014/main" id="{3D0CD8AC-A2A0-45A4-92D4-57B8742F45A4}"/>
              </a:ext>
            </a:extLst>
          </p:cNvPr>
          <p:cNvSpPr/>
          <p:nvPr/>
        </p:nvSpPr>
        <p:spPr>
          <a:xfrm>
            <a:off x="1138622" y="1444010"/>
            <a:ext cx="2384928" cy="12473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400" dirty="0">
                <a:solidFill>
                  <a:schemeClr val="tx1"/>
                </a:solidFill>
              </a:rPr>
              <a:t>RAN Simulator</a:t>
            </a:r>
          </a:p>
        </p:txBody>
      </p:sp>
      <p:sp>
        <p:nvSpPr>
          <p:cNvPr id="6" name="Prostokąt: zaokrąglone rogi 5">
            <a:extLst>
              <a:ext uri="{FF2B5EF4-FFF2-40B4-BE49-F238E27FC236}">
                <a16:creationId xmlns:a16="http://schemas.microsoft.com/office/drawing/2014/main" id="{DE31A7C1-160E-4A4D-8B88-12367AA66CBE}"/>
              </a:ext>
            </a:extLst>
          </p:cNvPr>
          <p:cNvSpPr/>
          <p:nvPr/>
        </p:nvSpPr>
        <p:spPr>
          <a:xfrm>
            <a:off x="5220072" y="1516019"/>
            <a:ext cx="2384928" cy="12473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400" dirty="0">
                <a:solidFill>
                  <a:schemeClr val="tx1"/>
                </a:solidFill>
              </a:rPr>
              <a:t>RAN PNF</a:t>
            </a:r>
          </a:p>
        </p:txBody>
      </p:sp>
      <p:sp>
        <p:nvSpPr>
          <p:cNvPr id="7" name="Strzałka: w prawo 6">
            <a:extLst>
              <a:ext uri="{FF2B5EF4-FFF2-40B4-BE49-F238E27FC236}">
                <a16:creationId xmlns:a16="http://schemas.microsoft.com/office/drawing/2014/main" id="{84A60E5D-6199-4D93-921A-9DE1B1FD22E3}"/>
              </a:ext>
            </a:extLst>
          </p:cNvPr>
          <p:cNvSpPr/>
          <p:nvPr/>
        </p:nvSpPr>
        <p:spPr>
          <a:xfrm>
            <a:off x="3831751" y="3771499"/>
            <a:ext cx="1080120" cy="288033"/>
          </a:xfrm>
          <a:prstGeom prst="rightArrow">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600" dirty="0">
              <a:solidFill>
                <a:schemeClr val="tx1"/>
              </a:solidFill>
            </a:endParaRPr>
          </a:p>
        </p:txBody>
      </p:sp>
      <p:sp>
        <p:nvSpPr>
          <p:cNvPr id="8" name="Prostokąt: zaokrąglone rogi 7">
            <a:extLst>
              <a:ext uri="{FF2B5EF4-FFF2-40B4-BE49-F238E27FC236}">
                <a16:creationId xmlns:a16="http://schemas.microsoft.com/office/drawing/2014/main" id="{B9F5921B-C8FA-420C-B32F-27458E63722F}"/>
              </a:ext>
            </a:extLst>
          </p:cNvPr>
          <p:cNvSpPr/>
          <p:nvPr/>
        </p:nvSpPr>
        <p:spPr>
          <a:xfrm>
            <a:off x="1138622" y="3219823"/>
            <a:ext cx="2384928" cy="12473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400" dirty="0">
                <a:solidFill>
                  <a:schemeClr val="tx1"/>
                </a:solidFill>
              </a:rPr>
              <a:t>UPF</a:t>
            </a:r>
          </a:p>
        </p:txBody>
      </p:sp>
      <p:sp>
        <p:nvSpPr>
          <p:cNvPr id="9" name="Prostokąt: zaokrąglone rogi 8">
            <a:extLst>
              <a:ext uri="{FF2B5EF4-FFF2-40B4-BE49-F238E27FC236}">
                <a16:creationId xmlns:a16="http://schemas.microsoft.com/office/drawing/2014/main" id="{C033DD9B-FF55-438F-A760-2E06AF9F5D25}"/>
              </a:ext>
            </a:extLst>
          </p:cNvPr>
          <p:cNvSpPr/>
          <p:nvPr/>
        </p:nvSpPr>
        <p:spPr>
          <a:xfrm>
            <a:off x="5220072" y="3291830"/>
            <a:ext cx="2384928" cy="12473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400" dirty="0">
                <a:solidFill>
                  <a:schemeClr val="tx1"/>
                </a:solidFill>
              </a:rPr>
              <a:t>UPF </a:t>
            </a:r>
          </a:p>
          <a:p>
            <a:pPr algn="ctr"/>
            <a:r>
              <a:rPr lang="pl-PL" sz="1400" dirty="0" err="1">
                <a:solidFill>
                  <a:schemeClr val="tx1"/>
                </a:solidFill>
              </a:rPr>
              <a:t>implemented</a:t>
            </a:r>
            <a:r>
              <a:rPr lang="pl-PL" sz="1400" dirty="0">
                <a:solidFill>
                  <a:schemeClr val="tx1"/>
                </a:solidFill>
              </a:rPr>
              <a:t> in P4</a:t>
            </a:r>
          </a:p>
        </p:txBody>
      </p:sp>
    </p:spTree>
    <p:extLst>
      <p:ext uri="{BB962C8B-B14F-4D97-AF65-F5344CB8AC3E}">
        <p14:creationId xmlns:p14="http://schemas.microsoft.com/office/powerpoint/2010/main" val="2559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90994C-8BED-409A-B1BC-E94A36D8A310}"/>
              </a:ext>
            </a:extLst>
          </p:cNvPr>
          <p:cNvSpPr txBox="1">
            <a:spLocks/>
          </p:cNvSpPr>
          <p:nvPr/>
        </p:nvSpPr>
        <p:spPr>
          <a:xfrm>
            <a:off x="5972014" y="1039847"/>
            <a:ext cx="3369568" cy="735734"/>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ct val="0"/>
              </a:spcBef>
              <a:buNone/>
              <a:defRPr sz="5500" kern="1200" spc="-20" baseline="0">
                <a:solidFill>
                  <a:schemeClr val="tx1"/>
                </a:solidFill>
                <a:latin typeface="Helvetica 75 Bold" panose="020B0804020202020204" pitchFamily="34" charset="0"/>
                <a:ea typeface="+mj-ea"/>
                <a:cs typeface="+mj-cs"/>
              </a:defRPr>
            </a:lvl1pPr>
          </a:lstStyle>
          <a:p>
            <a:pPr algn="ctr"/>
            <a:r>
              <a:rPr lang="pl-PL" dirty="0" err="1">
                <a:solidFill>
                  <a:schemeClr val="bg2"/>
                </a:solidFill>
              </a:rPr>
              <a:t>Merci</a:t>
            </a:r>
            <a:br>
              <a:rPr lang="pl-PL" dirty="0">
                <a:solidFill>
                  <a:schemeClr val="bg2"/>
                </a:solidFill>
              </a:rPr>
            </a:br>
            <a:endParaRPr lang="en-US" dirty="0">
              <a:solidFill>
                <a:schemeClr val="bg2"/>
              </a:solidFill>
            </a:endParaRPr>
          </a:p>
        </p:txBody>
      </p:sp>
      <p:sp>
        <p:nvSpPr>
          <p:cNvPr id="3" name="Titre 1">
            <a:extLst>
              <a:ext uri="{FF2B5EF4-FFF2-40B4-BE49-F238E27FC236}">
                <a16:creationId xmlns:a16="http://schemas.microsoft.com/office/drawing/2014/main" id="{73A0A372-7045-4E64-8A5A-B81E5D4DF38D}"/>
              </a:ext>
            </a:extLst>
          </p:cNvPr>
          <p:cNvSpPr txBox="1">
            <a:spLocks/>
          </p:cNvSpPr>
          <p:nvPr/>
        </p:nvSpPr>
        <p:spPr>
          <a:xfrm>
            <a:off x="-137461" y="211076"/>
            <a:ext cx="4377680" cy="612632"/>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ct val="0"/>
              </a:spcBef>
              <a:buNone/>
              <a:defRPr sz="5500" kern="1200" spc="-20" baseline="0">
                <a:solidFill>
                  <a:schemeClr val="tx1"/>
                </a:solidFill>
                <a:latin typeface="Helvetica 75 Bold" panose="020B0804020202020204" pitchFamily="34" charset="0"/>
                <a:ea typeface="+mj-ea"/>
                <a:cs typeface="+mj-cs"/>
              </a:defRPr>
            </a:lvl1pPr>
          </a:lstStyle>
          <a:p>
            <a:pPr algn="ctr"/>
            <a:r>
              <a:rPr lang="pl-PL" dirty="0" err="1">
                <a:solidFill>
                  <a:schemeClr val="bg2"/>
                </a:solidFill>
              </a:rPr>
              <a:t>Thank</a:t>
            </a:r>
            <a:r>
              <a:rPr lang="pl-PL" dirty="0">
                <a:solidFill>
                  <a:schemeClr val="bg2"/>
                </a:solidFill>
              </a:rPr>
              <a:t> </a:t>
            </a:r>
            <a:r>
              <a:rPr lang="pl-PL" dirty="0" err="1">
                <a:solidFill>
                  <a:schemeClr val="bg2"/>
                </a:solidFill>
              </a:rPr>
              <a:t>you</a:t>
            </a:r>
            <a:endParaRPr lang="en-US" dirty="0">
              <a:solidFill>
                <a:schemeClr val="bg2"/>
              </a:solidFill>
            </a:endParaRPr>
          </a:p>
        </p:txBody>
      </p:sp>
      <p:sp>
        <p:nvSpPr>
          <p:cNvPr id="4" name="Titre 1">
            <a:extLst>
              <a:ext uri="{FF2B5EF4-FFF2-40B4-BE49-F238E27FC236}">
                <a16:creationId xmlns:a16="http://schemas.microsoft.com/office/drawing/2014/main" id="{CC104EBB-DAE6-4714-9FF4-D38680FA67D5}"/>
              </a:ext>
            </a:extLst>
          </p:cNvPr>
          <p:cNvSpPr txBox="1">
            <a:spLocks/>
          </p:cNvSpPr>
          <p:nvPr/>
        </p:nvSpPr>
        <p:spPr>
          <a:xfrm>
            <a:off x="309995" y="4124059"/>
            <a:ext cx="4377680" cy="678224"/>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ct val="0"/>
              </a:spcBef>
              <a:buNone/>
              <a:defRPr sz="5500" kern="1200" spc="-20" baseline="0">
                <a:solidFill>
                  <a:schemeClr val="tx1"/>
                </a:solidFill>
                <a:latin typeface="Helvetica 75 Bold" panose="020B0804020202020204" pitchFamily="34" charset="0"/>
                <a:ea typeface="+mj-ea"/>
                <a:cs typeface="+mj-cs"/>
              </a:defRPr>
            </a:lvl1pPr>
          </a:lstStyle>
          <a:p>
            <a:pPr algn="ctr"/>
            <a:r>
              <a:rPr lang="pl-PL" dirty="0">
                <a:solidFill>
                  <a:schemeClr val="bg2"/>
                </a:solidFill>
              </a:rPr>
              <a:t>Dziękujemy</a:t>
            </a:r>
            <a:endParaRPr lang="en-US" dirty="0">
              <a:solidFill>
                <a:schemeClr val="bg2"/>
              </a:solidFill>
            </a:endParaRPr>
          </a:p>
        </p:txBody>
      </p:sp>
      <p:sp>
        <p:nvSpPr>
          <p:cNvPr id="5" name="Rectangle 2">
            <a:extLst>
              <a:ext uri="{FF2B5EF4-FFF2-40B4-BE49-F238E27FC236}">
                <a16:creationId xmlns:a16="http://schemas.microsoft.com/office/drawing/2014/main" id="{C1091891-CF2D-429D-9DF4-C8F162435BAE}"/>
              </a:ext>
            </a:extLst>
          </p:cNvPr>
          <p:cNvSpPr>
            <a:spLocks noChangeArrowheads="1"/>
          </p:cNvSpPr>
          <p:nvPr/>
        </p:nvSpPr>
        <p:spPr bwMode="auto">
          <a:xfrm>
            <a:off x="6093374" y="3784947"/>
            <a:ext cx="3530832" cy="820746"/>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en-US" sz="5500" i="0" u="none" strike="noStrike" cap="none" normalizeH="0" baseline="0" dirty="0">
                <a:ln>
                  <a:noFill/>
                </a:ln>
                <a:solidFill>
                  <a:schemeClr val="bg2"/>
                </a:solidFill>
                <a:effectLst/>
                <a:latin typeface="inherit"/>
                <a:cs typeface="Mangal" panose="02040503050203030202" pitchFamily="18" charset="0"/>
              </a:rPr>
              <a:t>धन्यवाद</a:t>
            </a:r>
            <a:r>
              <a:rPr kumimoji="0" lang="hi-IN" altLang="en-US" sz="4800" i="0" u="none" strike="noStrike" cap="none" normalizeH="0" baseline="0" dirty="0">
                <a:ln>
                  <a:noFill/>
                </a:ln>
                <a:solidFill>
                  <a:schemeClr val="bg2"/>
                </a:solidFill>
                <a:effectLst/>
                <a:cs typeface="Mangal" panose="02040503050203030202" pitchFamily="18" charset="0"/>
              </a:rPr>
              <a:t> </a:t>
            </a:r>
            <a:endParaRPr kumimoji="0" lang="en-US" altLang="en-US" sz="4800" i="0" u="none" strike="noStrike" cap="none" normalizeH="0" baseline="0" dirty="0">
              <a:ln>
                <a:noFill/>
              </a:ln>
              <a:solidFill>
                <a:schemeClr val="bg2"/>
              </a:solidFill>
              <a:effectLst/>
              <a:latin typeface="Arial" panose="020B0604020202020204" pitchFamily="34" charset="0"/>
            </a:endParaRPr>
          </a:p>
        </p:txBody>
      </p:sp>
    </p:spTree>
    <p:extLst>
      <p:ext uri="{BB962C8B-B14F-4D97-AF65-F5344CB8AC3E}">
        <p14:creationId xmlns:p14="http://schemas.microsoft.com/office/powerpoint/2010/main" val="2964692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55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438960-CC9C-4462-81B6-4F3ACD9E53AB}"/>
              </a:ext>
            </a:extLst>
          </p:cNvPr>
          <p:cNvSpPr>
            <a:spLocks noGrp="1"/>
          </p:cNvSpPr>
          <p:nvPr>
            <p:ph type="title"/>
          </p:nvPr>
        </p:nvSpPr>
        <p:spPr/>
        <p:txBody>
          <a:bodyPr>
            <a:normAutofit/>
          </a:bodyPr>
          <a:lstStyle/>
          <a:p>
            <a:r>
              <a:rPr lang="pl-PL" sz="3600" dirty="0"/>
              <a:t> </a:t>
            </a:r>
            <a:r>
              <a:rPr lang="en-US" sz="3600" dirty="0"/>
              <a:t>ONAP for </a:t>
            </a:r>
            <a:r>
              <a:rPr lang="en-US" sz="3600" dirty="0" err="1"/>
              <a:t>xNF</a:t>
            </a:r>
            <a:r>
              <a:rPr lang="en-US" sz="3600" dirty="0"/>
              <a:t> Orchestration</a:t>
            </a:r>
            <a:endParaRPr lang="pl-PL" sz="3600" dirty="0"/>
          </a:p>
        </p:txBody>
      </p:sp>
      <p:sp>
        <p:nvSpPr>
          <p:cNvPr id="5" name="Prostokąt: zaokrąglone rogi 4">
            <a:extLst>
              <a:ext uri="{FF2B5EF4-FFF2-40B4-BE49-F238E27FC236}">
                <a16:creationId xmlns:a16="http://schemas.microsoft.com/office/drawing/2014/main" id="{073D3CDB-8DAA-4FD9-899C-95E968659FB3}"/>
              </a:ext>
            </a:extLst>
          </p:cNvPr>
          <p:cNvSpPr/>
          <p:nvPr/>
        </p:nvSpPr>
        <p:spPr>
          <a:xfrm>
            <a:off x="2141730" y="2323661"/>
            <a:ext cx="1890210" cy="1134126"/>
          </a:xfrm>
          <a:prstGeom prst="round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latin typeface="Calibri" panose="020F0502020204030204" pitchFamily="34" charset="0"/>
                <a:cs typeface="Calibri" panose="020F0502020204030204" pitchFamily="34" charset="0"/>
              </a:rPr>
              <a:t>   Design</a:t>
            </a:r>
          </a:p>
        </p:txBody>
      </p:sp>
      <p:sp>
        <p:nvSpPr>
          <p:cNvPr id="6" name="Prostokąt: zaokrąglone rogi 5">
            <a:extLst>
              <a:ext uri="{FF2B5EF4-FFF2-40B4-BE49-F238E27FC236}">
                <a16:creationId xmlns:a16="http://schemas.microsoft.com/office/drawing/2014/main" id="{D35C14CE-DF00-4429-9CC8-95C79BE23913}"/>
              </a:ext>
            </a:extLst>
          </p:cNvPr>
          <p:cNvSpPr/>
          <p:nvPr/>
        </p:nvSpPr>
        <p:spPr>
          <a:xfrm>
            <a:off x="4361690" y="2323661"/>
            <a:ext cx="1890210" cy="1134126"/>
          </a:xfrm>
          <a:prstGeom prst="roundRect">
            <a:avLst/>
          </a:prstGeom>
          <a:solidFill>
            <a:srgbClr val="009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100"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Runtime</a:t>
            </a:r>
            <a:r>
              <a:rPr lang="pl-PL" sz="2100" dirty="0">
                <a:latin typeface="Calibri" panose="020F0502020204030204" pitchFamily="34" charset="0"/>
                <a:cs typeface="Calibri" panose="020F0502020204030204" pitchFamily="34" charset="0"/>
              </a:rPr>
              <a:t> </a:t>
            </a:r>
            <a:endParaRPr lang="en-US" sz="2100" dirty="0">
              <a:latin typeface="Calibri" panose="020F0502020204030204" pitchFamily="34" charset="0"/>
              <a:cs typeface="Calibri" panose="020F0502020204030204" pitchFamily="34" charset="0"/>
            </a:endParaRPr>
          </a:p>
        </p:txBody>
      </p:sp>
      <p:sp>
        <p:nvSpPr>
          <p:cNvPr id="7" name="Prostokąt: zaokrąglone rogi 6">
            <a:extLst>
              <a:ext uri="{FF2B5EF4-FFF2-40B4-BE49-F238E27FC236}">
                <a16:creationId xmlns:a16="http://schemas.microsoft.com/office/drawing/2014/main" id="{B76E25C2-A573-4062-AD16-15B69DADC635}"/>
              </a:ext>
            </a:extLst>
          </p:cNvPr>
          <p:cNvSpPr/>
          <p:nvPr/>
        </p:nvSpPr>
        <p:spPr>
          <a:xfrm>
            <a:off x="3834905" y="1702139"/>
            <a:ext cx="810090" cy="37804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88"/>
          </a:p>
        </p:txBody>
      </p:sp>
      <p:pic>
        <p:nvPicPr>
          <p:cNvPr id="8" name="Obraz 7">
            <a:extLst>
              <a:ext uri="{FF2B5EF4-FFF2-40B4-BE49-F238E27FC236}">
                <a16:creationId xmlns:a16="http://schemas.microsoft.com/office/drawing/2014/main" id="{C79F3B4C-A4C3-4D20-9B34-45DE7B657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592" y="2711169"/>
            <a:ext cx="1583861" cy="378041"/>
          </a:xfrm>
          <a:prstGeom prst="rect">
            <a:avLst/>
          </a:prstGeom>
        </p:spPr>
      </p:pic>
      <p:grpSp>
        <p:nvGrpSpPr>
          <p:cNvPr id="9" name="Grupa 8">
            <a:extLst>
              <a:ext uri="{FF2B5EF4-FFF2-40B4-BE49-F238E27FC236}">
                <a16:creationId xmlns:a16="http://schemas.microsoft.com/office/drawing/2014/main" id="{49B89129-1C01-4629-BB32-5646CE4C12CE}"/>
              </a:ext>
            </a:extLst>
          </p:cNvPr>
          <p:cNvGrpSpPr/>
          <p:nvPr/>
        </p:nvGrpSpPr>
        <p:grpSpPr>
          <a:xfrm>
            <a:off x="4807014" y="3675869"/>
            <a:ext cx="842963" cy="408542"/>
            <a:chOff x="5292080" y="3414941"/>
            <a:chExt cx="1123951" cy="544722"/>
          </a:xfrm>
        </p:grpSpPr>
        <p:sp>
          <p:nvSpPr>
            <p:cNvPr id="10" name="Prostokąt: zaokrąglone rogi 9">
              <a:extLst>
                <a:ext uri="{FF2B5EF4-FFF2-40B4-BE49-F238E27FC236}">
                  <a16:creationId xmlns:a16="http://schemas.microsoft.com/office/drawing/2014/main" id="{1E75DBB4-5218-45E5-8763-90EF9E3508FB}"/>
                </a:ext>
              </a:extLst>
            </p:cNvPr>
            <p:cNvSpPr/>
            <p:nvPr/>
          </p:nvSpPr>
          <p:spPr>
            <a:xfrm>
              <a:off x="5335911" y="3414941"/>
              <a:ext cx="1080120" cy="50405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Calibri" panose="020F0502020204030204" pitchFamily="34" charset="0"/>
                  <a:cs typeface="Calibri" panose="020F0502020204030204" pitchFamily="34" charset="0"/>
                </a:rPr>
                <a:t>CNF</a:t>
              </a:r>
            </a:p>
          </p:txBody>
        </p:sp>
        <p:sp>
          <p:nvSpPr>
            <p:cNvPr id="11" name="pole tekstowe 10">
              <a:extLst>
                <a:ext uri="{FF2B5EF4-FFF2-40B4-BE49-F238E27FC236}">
                  <a16:creationId xmlns:a16="http://schemas.microsoft.com/office/drawing/2014/main" id="{08F336F7-6E3E-490E-B6D5-66037F55B72D}"/>
                </a:ext>
              </a:extLst>
            </p:cNvPr>
            <p:cNvSpPr txBox="1"/>
            <p:nvPr/>
          </p:nvSpPr>
          <p:spPr>
            <a:xfrm>
              <a:off x="5292080" y="3682664"/>
              <a:ext cx="648072" cy="276999"/>
            </a:xfrm>
            <a:prstGeom prst="rect">
              <a:avLst/>
            </a:prstGeom>
            <a:noFill/>
          </p:spPr>
          <p:txBody>
            <a:bodyPr wrap="square" rtlCol="0">
              <a:spAutoFit/>
            </a:bodyPr>
            <a:lstStyle/>
            <a:p>
              <a:r>
                <a:rPr lang="en-US" sz="750" dirty="0">
                  <a:solidFill>
                    <a:schemeClr val="bg1"/>
                  </a:solidFill>
                  <a:latin typeface="Calibri" panose="020F0502020204030204" pitchFamily="34" charset="0"/>
                  <a:cs typeface="Calibri" panose="020F0502020204030204" pitchFamily="34" charset="0"/>
                </a:rPr>
                <a:t>Rel. </a:t>
              </a:r>
              <a:r>
                <a:rPr lang="pl-PL" sz="750" dirty="0">
                  <a:solidFill>
                    <a:schemeClr val="bg1"/>
                  </a:solidFill>
                  <a:latin typeface="Calibri" panose="020F0502020204030204" pitchFamily="34" charset="0"/>
                  <a:cs typeface="Calibri" panose="020F0502020204030204" pitchFamily="34" charset="0"/>
                </a:rPr>
                <a:t>4</a:t>
              </a:r>
              <a:endParaRPr lang="en-US" sz="750" dirty="0">
                <a:solidFill>
                  <a:schemeClr val="bg1"/>
                </a:solidFill>
                <a:latin typeface="Calibri" panose="020F0502020204030204" pitchFamily="34" charset="0"/>
                <a:cs typeface="Calibri" panose="020F0502020204030204" pitchFamily="34" charset="0"/>
              </a:endParaRPr>
            </a:p>
          </p:txBody>
        </p:sp>
      </p:grpSp>
      <p:sp>
        <p:nvSpPr>
          <p:cNvPr id="12" name="pole tekstowe 11">
            <a:extLst>
              <a:ext uri="{FF2B5EF4-FFF2-40B4-BE49-F238E27FC236}">
                <a16:creationId xmlns:a16="http://schemas.microsoft.com/office/drawing/2014/main" id="{33E087BF-4D89-4B6F-8E81-FAB9F3E75B62}"/>
              </a:ext>
            </a:extLst>
          </p:cNvPr>
          <p:cNvSpPr txBox="1"/>
          <p:nvPr/>
        </p:nvSpPr>
        <p:spPr>
          <a:xfrm>
            <a:off x="2168733" y="3229234"/>
            <a:ext cx="486054" cy="219291"/>
          </a:xfrm>
          <a:prstGeom prst="rect">
            <a:avLst/>
          </a:prstGeom>
          <a:noFill/>
        </p:spPr>
        <p:txBody>
          <a:bodyPr wrap="square" rtlCol="0">
            <a:spAutoFit/>
          </a:bodyPr>
          <a:lstStyle/>
          <a:p>
            <a:r>
              <a:rPr lang="en-US" sz="825" dirty="0">
                <a:solidFill>
                  <a:schemeClr val="bg1"/>
                </a:solidFill>
              </a:rPr>
              <a:t>Rel. 1</a:t>
            </a:r>
          </a:p>
        </p:txBody>
      </p:sp>
      <p:sp>
        <p:nvSpPr>
          <p:cNvPr id="13" name="pole tekstowe 12">
            <a:extLst>
              <a:ext uri="{FF2B5EF4-FFF2-40B4-BE49-F238E27FC236}">
                <a16:creationId xmlns:a16="http://schemas.microsoft.com/office/drawing/2014/main" id="{DB6E78CD-90AD-48DA-B6C5-ED29ACC57C78}"/>
              </a:ext>
            </a:extLst>
          </p:cNvPr>
          <p:cNvSpPr txBox="1"/>
          <p:nvPr/>
        </p:nvSpPr>
        <p:spPr>
          <a:xfrm>
            <a:off x="4385015" y="3203436"/>
            <a:ext cx="486054" cy="219291"/>
          </a:xfrm>
          <a:prstGeom prst="rect">
            <a:avLst/>
          </a:prstGeom>
          <a:noFill/>
        </p:spPr>
        <p:txBody>
          <a:bodyPr wrap="square" rtlCol="0">
            <a:spAutoFit/>
          </a:bodyPr>
          <a:lstStyle/>
          <a:p>
            <a:r>
              <a:rPr lang="en-US" sz="825" dirty="0">
                <a:solidFill>
                  <a:schemeClr val="bg1"/>
                </a:solidFill>
              </a:rPr>
              <a:t>Rel. 1</a:t>
            </a:r>
          </a:p>
        </p:txBody>
      </p:sp>
      <p:grpSp>
        <p:nvGrpSpPr>
          <p:cNvPr id="14" name="Grupa 13">
            <a:extLst>
              <a:ext uri="{FF2B5EF4-FFF2-40B4-BE49-F238E27FC236}">
                <a16:creationId xmlns:a16="http://schemas.microsoft.com/office/drawing/2014/main" id="{C100396F-5620-4572-B888-677F00B9400A}"/>
              </a:ext>
            </a:extLst>
          </p:cNvPr>
          <p:cNvGrpSpPr/>
          <p:nvPr/>
        </p:nvGrpSpPr>
        <p:grpSpPr>
          <a:xfrm>
            <a:off x="3807902" y="3675869"/>
            <a:ext cx="837093" cy="410972"/>
            <a:chOff x="3959932" y="3414941"/>
            <a:chExt cx="1116124" cy="547962"/>
          </a:xfrm>
        </p:grpSpPr>
        <p:sp>
          <p:nvSpPr>
            <p:cNvPr id="15" name="Prostokąt: zaokrąglone rogi 14">
              <a:extLst>
                <a:ext uri="{FF2B5EF4-FFF2-40B4-BE49-F238E27FC236}">
                  <a16:creationId xmlns:a16="http://schemas.microsoft.com/office/drawing/2014/main" id="{572F1D26-F734-432A-9F1A-23F08900397E}"/>
                </a:ext>
              </a:extLst>
            </p:cNvPr>
            <p:cNvSpPr/>
            <p:nvPr/>
          </p:nvSpPr>
          <p:spPr>
            <a:xfrm>
              <a:off x="3995936" y="3414941"/>
              <a:ext cx="1080120" cy="50405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Calibri" panose="020F0502020204030204" pitchFamily="34" charset="0"/>
                  <a:cs typeface="Calibri" panose="020F0502020204030204" pitchFamily="34" charset="0"/>
                </a:rPr>
                <a:t>VNF</a:t>
              </a:r>
            </a:p>
          </p:txBody>
        </p:sp>
        <p:sp>
          <p:nvSpPr>
            <p:cNvPr id="16" name="pole tekstowe 15">
              <a:extLst>
                <a:ext uri="{FF2B5EF4-FFF2-40B4-BE49-F238E27FC236}">
                  <a16:creationId xmlns:a16="http://schemas.microsoft.com/office/drawing/2014/main" id="{D0F605C3-4E4B-40ED-B3F9-40E37638F6DD}"/>
                </a:ext>
              </a:extLst>
            </p:cNvPr>
            <p:cNvSpPr txBox="1"/>
            <p:nvPr/>
          </p:nvSpPr>
          <p:spPr>
            <a:xfrm>
              <a:off x="3959932" y="3685904"/>
              <a:ext cx="648072" cy="276999"/>
            </a:xfrm>
            <a:prstGeom prst="rect">
              <a:avLst/>
            </a:prstGeom>
            <a:noFill/>
          </p:spPr>
          <p:txBody>
            <a:bodyPr wrap="square" rtlCol="0">
              <a:spAutoFit/>
            </a:bodyPr>
            <a:lstStyle/>
            <a:p>
              <a:r>
                <a:rPr lang="en-US" sz="750" dirty="0">
                  <a:solidFill>
                    <a:schemeClr val="bg1"/>
                  </a:solidFill>
                  <a:latin typeface="Calibri" panose="020F0502020204030204" pitchFamily="34" charset="0"/>
                  <a:cs typeface="Calibri" panose="020F0502020204030204" pitchFamily="34" charset="0"/>
                </a:rPr>
                <a:t>Rel. 1</a:t>
              </a:r>
            </a:p>
          </p:txBody>
        </p:sp>
      </p:grpSp>
      <p:grpSp>
        <p:nvGrpSpPr>
          <p:cNvPr id="17" name="Grupa 16">
            <a:extLst>
              <a:ext uri="{FF2B5EF4-FFF2-40B4-BE49-F238E27FC236}">
                <a16:creationId xmlns:a16="http://schemas.microsoft.com/office/drawing/2014/main" id="{42104C80-32AA-4249-A54C-84FA1D4D07A0}"/>
              </a:ext>
            </a:extLst>
          </p:cNvPr>
          <p:cNvGrpSpPr/>
          <p:nvPr/>
        </p:nvGrpSpPr>
        <p:grpSpPr>
          <a:xfrm>
            <a:off x="2839996" y="3675864"/>
            <a:ext cx="832892" cy="416804"/>
            <a:chOff x="2669389" y="3414941"/>
            <a:chExt cx="1110523" cy="555739"/>
          </a:xfrm>
        </p:grpSpPr>
        <p:sp>
          <p:nvSpPr>
            <p:cNvPr id="18" name="Prostokąt: zaokrąglone rogi 17">
              <a:extLst>
                <a:ext uri="{FF2B5EF4-FFF2-40B4-BE49-F238E27FC236}">
                  <a16:creationId xmlns:a16="http://schemas.microsoft.com/office/drawing/2014/main" id="{50A6CDCD-F94F-4680-97F5-EF2D8294D0EB}"/>
                </a:ext>
              </a:extLst>
            </p:cNvPr>
            <p:cNvSpPr/>
            <p:nvPr/>
          </p:nvSpPr>
          <p:spPr>
            <a:xfrm>
              <a:off x="2699792" y="3414941"/>
              <a:ext cx="1080120" cy="5040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Calibri" panose="020F0502020204030204" pitchFamily="34" charset="0"/>
                  <a:cs typeface="Calibri" panose="020F0502020204030204" pitchFamily="34" charset="0"/>
                </a:rPr>
                <a:t>PNF</a:t>
              </a:r>
            </a:p>
          </p:txBody>
        </p:sp>
        <p:sp>
          <p:nvSpPr>
            <p:cNvPr id="19" name="pole tekstowe 18">
              <a:extLst>
                <a:ext uri="{FF2B5EF4-FFF2-40B4-BE49-F238E27FC236}">
                  <a16:creationId xmlns:a16="http://schemas.microsoft.com/office/drawing/2014/main" id="{FBADC2B9-B97C-4DAE-9BFA-DF9C80EFF251}"/>
                </a:ext>
              </a:extLst>
            </p:cNvPr>
            <p:cNvSpPr txBox="1"/>
            <p:nvPr/>
          </p:nvSpPr>
          <p:spPr>
            <a:xfrm>
              <a:off x="2669389" y="3693681"/>
              <a:ext cx="648072" cy="276999"/>
            </a:xfrm>
            <a:prstGeom prst="rect">
              <a:avLst/>
            </a:prstGeom>
            <a:noFill/>
          </p:spPr>
          <p:txBody>
            <a:bodyPr wrap="square" rtlCol="0">
              <a:spAutoFit/>
            </a:bodyPr>
            <a:lstStyle/>
            <a:p>
              <a:r>
                <a:rPr lang="en-US" sz="750" dirty="0">
                  <a:solidFill>
                    <a:schemeClr val="bg1"/>
                  </a:solidFill>
                  <a:latin typeface="Calibri" panose="020F0502020204030204" pitchFamily="34" charset="0"/>
                  <a:cs typeface="Calibri" panose="020F0502020204030204" pitchFamily="34" charset="0"/>
                </a:rPr>
                <a:t>Rel. </a:t>
              </a:r>
              <a:r>
                <a:rPr lang="pl-PL" sz="750" dirty="0">
                  <a:solidFill>
                    <a:schemeClr val="bg1"/>
                  </a:solidFill>
                  <a:latin typeface="Calibri" panose="020F0502020204030204" pitchFamily="34" charset="0"/>
                  <a:cs typeface="Calibri" panose="020F0502020204030204" pitchFamily="34" charset="0"/>
                </a:rPr>
                <a:t>3</a:t>
              </a:r>
              <a:endParaRPr lang="en-US" sz="750" dirty="0">
                <a:solidFill>
                  <a:schemeClr val="bg1"/>
                </a:solidFill>
                <a:latin typeface="Calibri" panose="020F0502020204030204" pitchFamily="34" charset="0"/>
                <a:cs typeface="Calibri" panose="020F0502020204030204" pitchFamily="34" charset="0"/>
              </a:endParaRPr>
            </a:p>
          </p:txBody>
        </p:sp>
      </p:grpSp>
      <p:sp>
        <p:nvSpPr>
          <p:cNvPr id="20" name="pole tekstowe 19">
            <a:extLst>
              <a:ext uri="{FF2B5EF4-FFF2-40B4-BE49-F238E27FC236}">
                <a16:creationId xmlns:a16="http://schemas.microsoft.com/office/drawing/2014/main" id="{2C482D01-8C3E-4BF5-B234-E5E7F47670A3}"/>
              </a:ext>
            </a:extLst>
          </p:cNvPr>
          <p:cNvSpPr txBox="1"/>
          <p:nvPr/>
        </p:nvSpPr>
        <p:spPr>
          <a:xfrm>
            <a:off x="3807767" y="1900438"/>
            <a:ext cx="486054" cy="207749"/>
          </a:xfrm>
          <a:prstGeom prst="rect">
            <a:avLst/>
          </a:prstGeom>
          <a:noFill/>
        </p:spPr>
        <p:txBody>
          <a:bodyPr wrap="square" rtlCol="0">
            <a:spAutoFit/>
          </a:bodyPr>
          <a:lstStyle/>
          <a:p>
            <a:r>
              <a:rPr lang="en-US" sz="750">
                <a:solidFill>
                  <a:schemeClr val="bg1"/>
                </a:solidFill>
              </a:rPr>
              <a:t>Rel. 1</a:t>
            </a:r>
          </a:p>
        </p:txBody>
      </p:sp>
      <p:grpSp>
        <p:nvGrpSpPr>
          <p:cNvPr id="21" name="Grupa 20">
            <a:extLst>
              <a:ext uri="{FF2B5EF4-FFF2-40B4-BE49-F238E27FC236}">
                <a16:creationId xmlns:a16="http://schemas.microsoft.com/office/drawing/2014/main" id="{CCE8436F-04A7-4221-B6AE-8723B115390C}"/>
              </a:ext>
            </a:extLst>
          </p:cNvPr>
          <p:cNvGrpSpPr/>
          <p:nvPr/>
        </p:nvGrpSpPr>
        <p:grpSpPr>
          <a:xfrm>
            <a:off x="4807013" y="1702140"/>
            <a:ext cx="837093" cy="399551"/>
            <a:chOff x="5292080" y="1110685"/>
            <a:chExt cx="1116124" cy="532734"/>
          </a:xfrm>
        </p:grpSpPr>
        <p:grpSp>
          <p:nvGrpSpPr>
            <p:cNvPr id="22" name="Grupa 21">
              <a:extLst>
                <a:ext uri="{FF2B5EF4-FFF2-40B4-BE49-F238E27FC236}">
                  <a16:creationId xmlns:a16="http://schemas.microsoft.com/office/drawing/2014/main" id="{35339D91-2A1A-4012-B0B0-5DF6591319AC}"/>
                </a:ext>
              </a:extLst>
            </p:cNvPr>
            <p:cNvGrpSpPr/>
            <p:nvPr/>
          </p:nvGrpSpPr>
          <p:grpSpPr>
            <a:xfrm>
              <a:off x="5292080" y="1110685"/>
              <a:ext cx="1116124" cy="532734"/>
              <a:chOff x="5292080" y="1110685"/>
              <a:chExt cx="1116124" cy="532734"/>
            </a:xfrm>
          </p:grpSpPr>
          <p:sp>
            <p:nvSpPr>
              <p:cNvPr id="24" name="Prostokąt: zaokrąglone rogi 23">
                <a:extLst>
                  <a:ext uri="{FF2B5EF4-FFF2-40B4-BE49-F238E27FC236}">
                    <a16:creationId xmlns:a16="http://schemas.microsoft.com/office/drawing/2014/main" id="{D46AA91A-A6EB-44B0-8133-42D8235E983C}"/>
                  </a:ext>
                </a:extLst>
              </p:cNvPr>
              <p:cNvSpPr/>
              <p:nvPr/>
            </p:nvSpPr>
            <p:spPr>
              <a:xfrm>
                <a:off x="5328084" y="1110685"/>
                <a:ext cx="1080120" cy="50405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25" name="pole tekstowe 24">
                <a:extLst>
                  <a:ext uri="{FF2B5EF4-FFF2-40B4-BE49-F238E27FC236}">
                    <a16:creationId xmlns:a16="http://schemas.microsoft.com/office/drawing/2014/main" id="{3B1628A8-DD9E-41B6-9D80-CA8AC43D2837}"/>
                  </a:ext>
                </a:extLst>
              </p:cNvPr>
              <p:cNvSpPr txBox="1"/>
              <p:nvPr/>
            </p:nvSpPr>
            <p:spPr>
              <a:xfrm>
                <a:off x="5292080" y="1366420"/>
                <a:ext cx="648072" cy="276999"/>
              </a:xfrm>
              <a:prstGeom prst="rect">
                <a:avLst/>
              </a:prstGeom>
              <a:noFill/>
            </p:spPr>
            <p:txBody>
              <a:bodyPr wrap="square" rtlCol="0">
                <a:spAutoFit/>
              </a:bodyPr>
              <a:lstStyle/>
              <a:p>
                <a:r>
                  <a:rPr lang="en-US" sz="750">
                    <a:solidFill>
                      <a:schemeClr val="bg1"/>
                    </a:solidFill>
                    <a:latin typeface="Calibri" panose="020F0502020204030204" pitchFamily="34" charset="0"/>
                    <a:cs typeface="Calibri" panose="020F0502020204030204" pitchFamily="34" charset="0"/>
                  </a:rPr>
                  <a:t>Rel. 3</a:t>
                </a:r>
              </a:p>
            </p:txBody>
          </p:sp>
        </p:grpSp>
        <p:sp>
          <p:nvSpPr>
            <p:cNvPr id="23" name="pole tekstowe 22">
              <a:extLst>
                <a:ext uri="{FF2B5EF4-FFF2-40B4-BE49-F238E27FC236}">
                  <a16:creationId xmlns:a16="http://schemas.microsoft.com/office/drawing/2014/main" id="{420B5701-2217-4EDC-B32C-071A0C07D8AD}"/>
                </a:ext>
              </a:extLst>
            </p:cNvPr>
            <p:cNvSpPr txBox="1"/>
            <p:nvPr/>
          </p:nvSpPr>
          <p:spPr>
            <a:xfrm>
              <a:off x="5574427" y="1172113"/>
              <a:ext cx="648072" cy="369332"/>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ETSI</a:t>
              </a:r>
            </a:p>
          </p:txBody>
        </p:sp>
      </p:grpSp>
      <p:sp>
        <p:nvSpPr>
          <p:cNvPr id="26" name="pole tekstowe 25">
            <a:extLst>
              <a:ext uri="{FF2B5EF4-FFF2-40B4-BE49-F238E27FC236}">
                <a16:creationId xmlns:a16="http://schemas.microsoft.com/office/drawing/2014/main" id="{A41B19EE-9735-4FDA-9C1F-8A850D0AB51C}"/>
              </a:ext>
            </a:extLst>
          </p:cNvPr>
          <p:cNvSpPr txBox="1"/>
          <p:nvPr/>
        </p:nvSpPr>
        <p:spPr>
          <a:xfrm>
            <a:off x="3807505" y="1748210"/>
            <a:ext cx="986007"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Closed Loop</a:t>
            </a:r>
          </a:p>
        </p:txBody>
      </p:sp>
      <p:grpSp>
        <p:nvGrpSpPr>
          <p:cNvPr id="27" name="Grupa 26">
            <a:extLst>
              <a:ext uri="{FF2B5EF4-FFF2-40B4-BE49-F238E27FC236}">
                <a16:creationId xmlns:a16="http://schemas.microsoft.com/office/drawing/2014/main" id="{90A5A3CD-8A8C-4C3E-9DE0-9C9B8DBD3634}"/>
              </a:ext>
            </a:extLst>
          </p:cNvPr>
          <p:cNvGrpSpPr/>
          <p:nvPr/>
        </p:nvGrpSpPr>
        <p:grpSpPr>
          <a:xfrm>
            <a:off x="2780433" y="1702139"/>
            <a:ext cx="881296" cy="404610"/>
            <a:chOff x="2589973" y="1110685"/>
            <a:chExt cx="1175061" cy="539480"/>
          </a:xfrm>
        </p:grpSpPr>
        <p:grpSp>
          <p:nvGrpSpPr>
            <p:cNvPr id="28" name="Grupa 27">
              <a:extLst>
                <a:ext uri="{FF2B5EF4-FFF2-40B4-BE49-F238E27FC236}">
                  <a16:creationId xmlns:a16="http://schemas.microsoft.com/office/drawing/2014/main" id="{C62DA04B-33B7-4264-8664-916350BB4584}"/>
                </a:ext>
              </a:extLst>
            </p:cNvPr>
            <p:cNvGrpSpPr/>
            <p:nvPr/>
          </p:nvGrpSpPr>
          <p:grpSpPr>
            <a:xfrm>
              <a:off x="2589973" y="1110685"/>
              <a:ext cx="1117931" cy="539480"/>
              <a:chOff x="2589973" y="1110685"/>
              <a:chExt cx="1117931" cy="539480"/>
            </a:xfrm>
          </p:grpSpPr>
          <p:sp>
            <p:nvSpPr>
              <p:cNvPr id="30" name="Prostokąt: zaokrąglone rogi 29">
                <a:extLst>
                  <a:ext uri="{FF2B5EF4-FFF2-40B4-BE49-F238E27FC236}">
                    <a16:creationId xmlns:a16="http://schemas.microsoft.com/office/drawing/2014/main" id="{7E7CBDDB-4C38-4873-A8C2-57ECBCDB561F}"/>
                  </a:ext>
                </a:extLst>
              </p:cNvPr>
              <p:cNvSpPr/>
              <p:nvPr/>
            </p:nvSpPr>
            <p:spPr>
              <a:xfrm>
                <a:off x="2627784" y="1110685"/>
                <a:ext cx="1080120" cy="50405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a:latin typeface="Calibri" panose="020F0502020204030204" pitchFamily="34" charset="0"/>
                  <a:cs typeface="Calibri" panose="020F0502020204030204" pitchFamily="34" charset="0"/>
                </a:endParaRPr>
              </a:p>
            </p:txBody>
          </p:sp>
          <p:sp>
            <p:nvSpPr>
              <p:cNvPr id="31" name="pole tekstowe 30">
                <a:extLst>
                  <a:ext uri="{FF2B5EF4-FFF2-40B4-BE49-F238E27FC236}">
                    <a16:creationId xmlns:a16="http://schemas.microsoft.com/office/drawing/2014/main" id="{BB1088D8-59A9-4024-882C-858AD02A2B91}"/>
                  </a:ext>
                </a:extLst>
              </p:cNvPr>
              <p:cNvSpPr txBox="1"/>
              <p:nvPr/>
            </p:nvSpPr>
            <p:spPr>
              <a:xfrm>
                <a:off x="2589973" y="1373166"/>
                <a:ext cx="648072" cy="276999"/>
              </a:xfrm>
              <a:prstGeom prst="rect">
                <a:avLst/>
              </a:prstGeom>
              <a:noFill/>
            </p:spPr>
            <p:txBody>
              <a:bodyPr wrap="square" rtlCol="0">
                <a:spAutoFit/>
              </a:bodyPr>
              <a:lstStyle/>
              <a:p>
                <a:r>
                  <a:rPr lang="en-US" sz="750">
                    <a:solidFill>
                      <a:schemeClr val="bg1"/>
                    </a:solidFill>
                    <a:latin typeface="Calibri" panose="020F0502020204030204" pitchFamily="34" charset="0"/>
                    <a:cs typeface="Calibri" panose="020F0502020204030204" pitchFamily="34" charset="0"/>
                  </a:rPr>
                  <a:t>Rel. 6</a:t>
                </a:r>
              </a:p>
            </p:txBody>
          </p:sp>
        </p:grpSp>
        <p:sp>
          <p:nvSpPr>
            <p:cNvPr id="29" name="pole tekstowe 28">
              <a:extLst>
                <a:ext uri="{FF2B5EF4-FFF2-40B4-BE49-F238E27FC236}">
                  <a16:creationId xmlns:a16="http://schemas.microsoft.com/office/drawing/2014/main" id="{FE85BF49-7098-4065-B438-6004E7FBA6FE}"/>
                </a:ext>
              </a:extLst>
            </p:cNvPr>
            <p:cNvSpPr txBox="1"/>
            <p:nvPr/>
          </p:nvSpPr>
          <p:spPr>
            <a:xfrm>
              <a:off x="2615604" y="1168881"/>
              <a:ext cx="1149430" cy="348813"/>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Net. Slicing</a:t>
              </a:r>
            </a:p>
          </p:txBody>
        </p:sp>
      </p:grpSp>
      <p:cxnSp>
        <p:nvCxnSpPr>
          <p:cNvPr id="32" name="Łącznik prosty ze strzałką 31">
            <a:extLst>
              <a:ext uri="{FF2B5EF4-FFF2-40B4-BE49-F238E27FC236}">
                <a16:creationId xmlns:a16="http://schemas.microsoft.com/office/drawing/2014/main" id="{E2859F1B-A123-4183-80A0-146CBE06AE50}"/>
              </a:ext>
            </a:extLst>
          </p:cNvPr>
          <p:cNvCxnSpPr>
            <a:cxnSpLocks/>
            <a:stCxn id="33" idx="6"/>
          </p:cNvCxnSpPr>
          <p:nvPr/>
        </p:nvCxnSpPr>
        <p:spPr>
          <a:xfrm>
            <a:off x="1975084" y="4609826"/>
            <a:ext cx="556724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wal 32">
            <a:extLst>
              <a:ext uri="{FF2B5EF4-FFF2-40B4-BE49-F238E27FC236}">
                <a16:creationId xmlns:a16="http://schemas.microsoft.com/office/drawing/2014/main" id="{DCA2FE6D-191D-40C7-9321-5CD8056CD81A}"/>
              </a:ext>
            </a:extLst>
          </p:cNvPr>
          <p:cNvSpPr/>
          <p:nvPr/>
        </p:nvSpPr>
        <p:spPr>
          <a:xfrm>
            <a:off x="1872655" y="4555820"/>
            <a:ext cx="102430" cy="10801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34" name="pole tekstowe 33">
            <a:extLst>
              <a:ext uri="{FF2B5EF4-FFF2-40B4-BE49-F238E27FC236}">
                <a16:creationId xmlns:a16="http://schemas.microsoft.com/office/drawing/2014/main" id="{73855358-A7BD-458A-83C2-D9FEA9287066}"/>
              </a:ext>
            </a:extLst>
          </p:cNvPr>
          <p:cNvSpPr txBox="1"/>
          <p:nvPr/>
        </p:nvSpPr>
        <p:spPr>
          <a:xfrm>
            <a:off x="1505030" y="4240501"/>
            <a:ext cx="828730" cy="334835"/>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Amsterdam</a:t>
            </a:r>
          </a:p>
          <a:p>
            <a:pPr algn="ctr"/>
            <a:r>
              <a:rPr lang="pl-PL" sz="788" spc="-1" dirty="0">
                <a:latin typeface="Calibri" panose="020F0502020204030204" pitchFamily="34" charset="0"/>
                <a:cs typeface="Calibri" panose="020F0502020204030204" pitchFamily="34" charset="0"/>
              </a:rPr>
              <a:t>11.2017</a:t>
            </a:r>
            <a:endParaRPr lang="en-US" sz="788" dirty="0">
              <a:latin typeface="Calibri" panose="020F0502020204030204" pitchFamily="34" charset="0"/>
              <a:cs typeface="Calibri" panose="020F0502020204030204" pitchFamily="34" charset="0"/>
            </a:endParaRPr>
          </a:p>
        </p:txBody>
      </p:sp>
      <p:grpSp>
        <p:nvGrpSpPr>
          <p:cNvPr id="35" name="Grupa 34">
            <a:extLst>
              <a:ext uri="{FF2B5EF4-FFF2-40B4-BE49-F238E27FC236}">
                <a16:creationId xmlns:a16="http://schemas.microsoft.com/office/drawing/2014/main" id="{B87C1404-F7A1-4868-AFAE-1345678C294E}"/>
              </a:ext>
            </a:extLst>
          </p:cNvPr>
          <p:cNvGrpSpPr/>
          <p:nvPr/>
        </p:nvGrpSpPr>
        <p:grpSpPr>
          <a:xfrm>
            <a:off x="3487418" y="4251094"/>
            <a:ext cx="828730" cy="409043"/>
            <a:chOff x="3072117" y="4338856"/>
            <a:chExt cx="1104973" cy="545390"/>
          </a:xfrm>
        </p:grpSpPr>
        <p:sp>
          <p:nvSpPr>
            <p:cNvPr id="36" name="Owal 35">
              <a:extLst>
                <a:ext uri="{FF2B5EF4-FFF2-40B4-BE49-F238E27FC236}">
                  <a16:creationId xmlns:a16="http://schemas.microsoft.com/office/drawing/2014/main" id="{5A7BAD42-4225-4E2E-B0E6-C9A23FF3520D}"/>
                </a:ext>
              </a:extLst>
            </p:cNvPr>
            <p:cNvSpPr/>
            <p:nvPr/>
          </p:nvSpPr>
          <p:spPr>
            <a:xfrm>
              <a:off x="3571331" y="4740230"/>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37" name="pole tekstowe 36">
              <a:extLst>
                <a:ext uri="{FF2B5EF4-FFF2-40B4-BE49-F238E27FC236}">
                  <a16:creationId xmlns:a16="http://schemas.microsoft.com/office/drawing/2014/main" id="{A06FDF88-F8AE-4442-B260-707C77286035}"/>
                </a:ext>
              </a:extLst>
            </p:cNvPr>
            <p:cNvSpPr txBox="1"/>
            <p:nvPr/>
          </p:nvSpPr>
          <p:spPr>
            <a:xfrm>
              <a:off x="3072117" y="4338856"/>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Dublin</a:t>
              </a:r>
            </a:p>
            <a:p>
              <a:pPr algn="ctr"/>
              <a:r>
                <a:rPr lang="pl-PL" sz="788" spc="-1" dirty="0">
                  <a:latin typeface="Calibri" panose="020F0502020204030204" pitchFamily="34" charset="0"/>
                  <a:cs typeface="Calibri" panose="020F0502020204030204" pitchFamily="34" charset="0"/>
                </a:rPr>
                <a:t>7.2019</a:t>
              </a:r>
              <a:endParaRPr lang="en-US" sz="788" dirty="0">
                <a:latin typeface="Calibri" panose="020F0502020204030204" pitchFamily="34" charset="0"/>
                <a:cs typeface="Calibri" panose="020F0502020204030204" pitchFamily="34" charset="0"/>
              </a:endParaRPr>
            </a:p>
          </p:txBody>
        </p:sp>
      </p:grpSp>
      <p:grpSp>
        <p:nvGrpSpPr>
          <p:cNvPr id="38" name="Grupa 37">
            <a:extLst>
              <a:ext uri="{FF2B5EF4-FFF2-40B4-BE49-F238E27FC236}">
                <a16:creationId xmlns:a16="http://schemas.microsoft.com/office/drawing/2014/main" id="{CDA711FC-5E81-4702-AF37-FD8811B8D772}"/>
              </a:ext>
            </a:extLst>
          </p:cNvPr>
          <p:cNvGrpSpPr/>
          <p:nvPr/>
        </p:nvGrpSpPr>
        <p:grpSpPr>
          <a:xfrm>
            <a:off x="6017405" y="4236394"/>
            <a:ext cx="828730" cy="427438"/>
            <a:chOff x="7540462" y="4319256"/>
            <a:chExt cx="1104973" cy="569917"/>
          </a:xfrm>
        </p:grpSpPr>
        <p:sp>
          <p:nvSpPr>
            <p:cNvPr id="39" name="Owal 38">
              <a:extLst>
                <a:ext uri="{FF2B5EF4-FFF2-40B4-BE49-F238E27FC236}">
                  <a16:creationId xmlns:a16="http://schemas.microsoft.com/office/drawing/2014/main" id="{B0598760-2F9E-46F8-8D74-4E14966922C8}"/>
                </a:ext>
              </a:extLst>
            </p:cNvPr>
            <p:cNvSpPr/>
            <p:nvPr/>
          </p:nvSpPr>
          <p:spPr>
            <a:xfrm>
              <a:off x="8028384" y="4745157"/>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40" name="pole tekstowe 39">
              <a:extLst>
                <a:ext uri="{FF2B5EF4-FFF2-40B4-BE49-F238E27FC236}">
                  <a16:creationId xmlns:a16="http://schemas.microsoft.com/office/drawing/2014/main" id="{EE1F5FFA-9668-45C2-B60F-2A72615999C5}"/>
                </a:ext>
              </a:extLst>
            </p:cNvPr>
            <p:cNvSpPr txBox="1"/>
            <p:nvPr/>
          </p:nvSpPr>
          <p:spPr>
            <a:xfrm>
              <a:off x="7540462" y="4319256"/>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Honolulu</a:t>
              </a:r>
            </a:p>
            <a:p>
              <a:pPr algn="ctr"/>
              <a:r>
                <a:rPr lang="pl-PL" sz="788" spc="-1" dirty="0">
                  <a:latin typeface="Calibri" panose="020F0502020204030204" pitchFamily="34" charset="0"/>
                  <a:cs typeface="Calibri" panose="020F0502020204030204" pitchFamily="34" charset="0"/>
                </a:rPr>
                <a:t>5.2021</a:t>
              </a:r>
              <a:endParaRPr lang="en-US" sz="788" dirty="0">
                <a:latin typeface="Calibri" panose="020F0502020204030204" pitchFamily="34" charset="0"/>
                <a:cs typeface="Calibri" panose="020F0502020204030204" pitchFamily="34" charset="0"/>
              </a:endParaRPr>
            </a:p>
          </p:txBody>
        </p:sp>
      </p:grpSp>
      <p:grpSp>
        <p:nvGrpSpPr>
          <p:cNvPr id="41" name="Grupa 40">
            <a:extLst>
              <a:ext uri="{FF2B5EF4-FFF2-40B4-BE49-F238E27FC236}">
                <a16:creationId xmlns:a16="http://schemas.microsoft.com/office/drawing/2014/main" id="{0BF5723C-2441-4DE5-85EB-F2873AE1C49C}"/>
              </a:ext>
            </a:extLst>
          </p:cNvPr>
          <p:cNvGrpSpPr/>
          <p:nvPr/>
        </p:nvGrpSpPr>
        <p:grpSpPr>
          <a:xfrm>
            <a:off x="2140820" y="4236806"/>
            <a:ext cx="828730" cy="427026"/>
            <a:chOff x="1050874" y="4319805"/>
            <a:chExt cx="1104973" cy="569368"/>
          </a:xfrm>
        </p:grpSpPr>
        <p:sp>
          <p:nvSpPr>
            <p:cNvPr id="42" name="Owal 41">
              <a:extLst>
                <a:ext uri="{FF2B5EF4-FFF2-40B4-BE49-F238E27FC236}">
                  <a16:creationId xmlns:a16="http://schemas.microsoft.com/office/drawing/2014/main" id="{FA7AB162-4D32-4BE2-B47B-10B635010947}"/>
                </a:ext>
              </a:extLst>
            </p:cNvPr>
            <p:cNvSpPr/>
            <p:nvPr/>
          </p:nvSpPr>
          <p:spPr>
            <a:xfrm>
              <a:off x="1547664" y="4745157"/>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43" name="pole tekstowe 42">
              <a:extLst>
                <a:ext uri="{FF2B5EF4-FFF2-40B4-BE49-F238E27FC236}">
                  <a16:creationId xmlns:a16="http://schemas.microsoft.com/office/drawing/2014/main" id="{C8B55090-60BB-41E7-A77A-5F2FEF14AF93}"/>
                </a:ext>
              </a:extLst>
            </p:cNvPr>
            <p:cNvSpPr txBox="1"/>
            <p:nvPr/>
          </p:nvSpPr>
          <p:spPr>
            <a:xfrm>
              <a:off x="1050874" y="4319805"/>
              <a:ext cx="1104973" cy="446447"/>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Beijing</a:t>
              </a:r>
            </a:p>
            <a:p>
              <a:pPr algn="ctr"/>
              <a:r>
                <a:rPr lang="pl-PL" sz="788" spc="-1" dirty="0">
                  <a:latin typeface="Calibri" panose="020F0502020204030204" pitchFamily="34" charset="0"/>
                  <a:cs typeface="Calibri" panose="020F0502020204030204" pitchFamily="34" charset="0"/>
                </a:rPr>
                <a:t>6.2018</a:t>
              </a:r>
              <a:endParaRPr lang="en-US" sz="788" dirty="0">
                <a:latin typeface="Calibri" panose="020F0502020204030204" pitchFamily="34" charset="0"/>
                <a:cs typeface="Calibri" panose="020F0502020204030204" pitchFamily="34" charset="0"/>
              </a:endParaRPr>
            </a:p>
          </p:txBody>
        </p:sp>
      </p:grpSp>
      <p:grpSp>
        <p:nvGrpSpPr>
          <p:cNvPr id="44" name="Grupa 43">
            <a:extLst>
              <a:ext uri="{FF2B5EF4-FFF2-40B4-BE49-F238E27FC236}">
                <a16:creationId xmlns:a16="http://schemas.microsoft.com/office/drawing/2014/main" id="{CAAAB22C-86F1-4F15-9496-7A11F1B21147}"/>
              </a:ext>
            </a:extLst>
          </p:cNvPr>
          <p:cNvGrpSpPr/>
          <p:nvPr/>
        </p:nvGrpSpPr>
        <p:grpSpPr>
          <a:xfrm>
            <a:off x="2790481" y="4242880"/>
            <a:ext cx="828730" cy="420952"/>
            <a:chOff x="2075134" y="4327904"/>
            <a:chExt cx="1104973" cy="561269"/>
          </a:xfrm>
        </p:grpSpPr>
        <p:sp>
          <p:nvSpPr>
            <p:cNvPr id="45" name="Owal 44">
              <a:extLst>
                <a:ext uri="{FF2B5EF4-FFF2-40B4-BE49-F238E27FC236}">
                  <a16:creationId xmlns:a16="http://schemas.microsoft.com/office/drawing/2014/main" id="{C0D1E6A9-7BB6-4959-957F-3BB482466539}"/>
                </a:ext>
              </a:extLst>
            </p:cNvPr>
            <p:cNvSpPr/>
            <p:nvPr/>
          </p:nvSpPr>
          <p:spPr>
            <a:xfrm>
              <a:off x="2555776" y="4745157"/>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46" name="pole tekstowe 45">
              <a:extLst>
                <a:ext uri="{FF2B5EF4-FFF2-40B4-BE49-F238E27FC236}">
                  <a16:creationId xmlns:a16="http://schemas.microsoft.com/office/drawing/2014/main" id="{6106FE32-7451-427D-9AEE-95DCCD0AC00E}"/>
                </a:ext>
              </a:extLst>
            </p:cNvPr>
            <p:cNvSpPr txBox="1"/>
            <p:nvPr/>
          </p:nvSpPr>
          <p:spPr>
            <a:xfrm>
              <a:off x="2075134" y="4327904"/>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Casablanca</a:t>
              </a:r>
            </a:p>
            <a:p>
              <a:pPr algn="ctr"/>
              <a:r>
                <a:rPr lang="pl-PL" sz="788" spc="-1" dirty="0">
                  <a:latin typeface="Calibri" panose="020F0502020204030204" pitchFamily="34" charset="0"/>
                  <a:cs typeface="Calibri" panose="020F0502020204030204" pitchFamily="34" charset="0"/>
                </a:rPr>
                <a:t>12.2018</a:t>
              </a:r>
              <a:endParaRPr lang="en-US" sz="788" dirty="0">
                <a:latin typeface="Calibri" panose="020F0502020204030204" pitchFamily="34" charset="0"/>
                <a:cs typeface="Calibri" panose="020F0502020204030204" pitchFamily="34" charset="0"/>
              </a:endParaRPr>
            </a:p>
          </p:txBody>
        </p:sp>
      </p:grpSp>
      <p:grpSp>
        <p:nvGrpSpPr>
          <p:cNvPr id="47" name="Grupa 46">
            <a:extLst>
              <a:ext uri="{FF2B5EF4-FFF2-40B4-BE49-F238E27FC236}">
                <a16:creationId xmlns:a16="http://schemas.microsoft.com/office/drawing/2014/main" id="{93A08897-7976-4ACA-A05A-5B1CBA882CE1}"/>
              </a:ext>
            </a:extLst>
          </p:cNvPr>
          <p:cNvGrpSpPr/>
          <p:nvPr/>
        </p:nvGrpSpPr>
        <p:grpSpPr>
          <a:xfrm>
            <a:off x="3874119" y="4236394"/>
            <a:ext cx="828730" cy="417563"/>
            <a:chOff x="3711897" y="4319256"/>
            <a:chExt cx="1104973" cy="556750"/>
          </a:xfrm>
        </p:grpSpPr>
        <p:sp>
          <p:nvSpPr>
            <p:cNvPr id="48" name="Owal 47">
              <a:extLst>
                <a:ext uri="{FF2B5EF4-FFF2-40B4-BE49-F238E27FC236}">
                  <a16:creationId xmlns:a16="http://schemas.microsoft.com/office/drawing/2014/main" id="{A18E1605-B843-40D7-B087-A34D26A2AC12}"/>
                </a:ext>
              </a:extLst>
            </p:cNvPr>
            <p:cNvSpPr/>
            <p:nvPr/>
          </p:nvSpPr>
          <p:spPr>
            <a:xfrm>
              <a:off x="4219403" y="4731990"/>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49" name="pole tekstowe 48">
              <a:extLst>
                <a:ext uri="{FF2B5EF4-FFF2-40B4-BE49-F238E27FC236}">
                  <a16:creationId xmlns:a16="http://schemas.microsoft.com/office/drawing/2014/main" id="{F15F71C0-0882-4CB4-B7DC-0CD077499B91}"/>
                </a:ext>
              </a:extLst>
            </p:cNvPr>
            <p:cNvSpPr txBox="1"/>
            <p:nvPr/>
          </p:nvSpPr>
          <p:spPr>
            <a:xfrm>
              <a:off x="3711897" y="4319256"/>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El </a:t>
              </a:r>
              <a:r>
                <a:rPr lang="pl-PL" sz="788" spc="-1" dirty="0" err="1">
                  <a:latin typeface="Calibri" panose="020F0502020204030204" pitchFamily="34" charset="0"/>
                  <a:cs typeface="Calibri" panose="020F0502020204030204" pitchFamily="34" charset="0"/>
                </a:rPr>
                <a:t>Alto</a:t>
              </a:r>
              <a:endParaRPr lang="pl-PL" sz="788" spc="-1" dirty="0">
                <a:latin typeface="Calibri" panose="020F0502020204030204" pitchFamily="34" charset="0"/>
                <a:cs typeface="Calibri" panose="020F0502020204030204" pitchFamily="34" charset="0"/>
              </a:endParaRPr>
            </a:p>
            <a:p>
              <a:pPr algn="ctr"/>
              <a:r>
                <a:rPr lang="pl-PL" sz="788" spc="-1" dirty="0">
                  <a:latin typeface="Calibri" panose="020F0502020204030204" pitchFamily="34" charset="0"/>
                  <a:cs typeface="Calibri" panose="020F0502020204030204" pitchFamily="34" charset="0"/>
                </a:rPr>
                <a:t>10.2019</a:t>
              </a:r>
              <a:endParaRPr lang="en-US" sz="788" dirty="0">
                <a:latin typeface="Calibri" panose="020F0502020204030204" pitchFamily="34" charset="0"/>
                <a:cs typeface="Calibri" panose="020F0502020204030204" pitchFamily="34" charset="0"/>
              </a:endParaRPr>
            </a:p>
          </p:txBody>
        </p:sp>
      </p:grpSp>
      <p:grpSp>
        <p:nvGrpSpPr>
          <p:cNvPr id="50" name="Grupa 49">
            <a:extLst>
              <a:ext uri="{FF2B5EF4-FFF2-40B4-BE49-F238E27FC236}">
                <a16:creationId xmlns:a16="http://schemas.microsoft.com/office/drawing/2014/main" id="{AA405080-ADAB-4555-A788-5DE70A809FF1}"/>
              </a:ext>
            </a:extLst>
          </p:cNvPr>
          <p:cNvGrpSpPr/>
          <p:nvPr/>
        </p:nvGrpSpPr>
        <p:grpSpPr>
          <a:xfrm>
            <a:off x="5345574" y="4242880"/>
            <a:ext cx="828730" cy="417257"/>
            <a:chOff x="6464063" y="4327904"/>
            <a:chExt cx="1104973" cy="556342"/>
          </a:xfrm>
        </p:grpSpPr>
        <p:sp>
          <p:nvSpPr>
            <p:cNvPr id="51" name="Owal 50">
              <a:extLst>
                <a:ext uri="{FF2B5EF4-FFF2-40B4-BE49-F238E27FC236}">
                  <a16:creationId xmlns:a16="http://schemas.microsoft.com/office/drawing/2014/main" id="{903A880D-9996-4340-B4B1-FE53B3FD5FA7}"/>
                </a:ext>
              </a:extLst>
            </p:cNvPr>
            <p:cNvSpPr/>
            <p:nvPr/>
          </p:nvSpPr>
          <p:spPr>
            <a:xfrm>
              <a:off x="6948264" y="4740230"/>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52" name="pole tekstowe 51">
              <a:extLst>
                <a:ext uri="{FF2B5EF4-FFF2-40B4-BE49-F238E27FC236}">
                  <a16:creationId xmlns:a16="http://schemas.microsoft.com/office/drawing/2014/main" id="{4F4D760C-C8FE-4362-874D-188CC83A9C51}"/>
                </a:ext>
              </a:extLst>
            </p:cNvPr>
            <p:cNvSpPr txBox="1"/>
            <p:nvPr/>
          </p:nvSpPr>
          <p:spPr>
            <a:xfrm>
              <a:off x="6464063" y="4327904"/>
              <a:ext cx="1104973" cy="446446"/>
            </a:xfrm>
            <a:prstGeom prst="rect">
              <a:avLst/>
            </a:prstGeom>
            <a:noFill/>
          </p:spPr>
          <p:txBody>
            <a:bodyPr wrap="square">
              <a:spAutoFit/>
            </a:bodyPr>
            <a:lstStyle/>
            <a:p>
              <a:pPr algn="ctr"/>
              <a:r>
                <a:rPr lang="pl-PL" sz="788" spc="-1" dirty="0" err="1">
                  <a:latin typeface="Calibri" panose="020F0502020204030204" pitchFamily="34" charset="0"/>
                  <a:cs typeface="Calibri" panose="020F0502020204030204" pitchFamily="34" charset="0"/>
                </a:rPr>
                <a:t>Guilin</a:t>
              </a:r>
              <a:endParaRPr lang="pl-PL" sz="788" spc="-1" dirty="0">
                <a:latin typeface="Calibri" panose="020F0502020204030204" pitchFamily="34" charset="0"/>
                <a:cs typeface="Calibri" panose="020F0502020204030204" pitchFamily="34" charset="0"/>
              </a:endParaRPr>
            </a:p>
            <a:p>
              <a:pPr algn="ctr"/>
              <a:r>
                <a:rPr lang="pl-PL" sz="788" spc="-1" dirty="0">
                  <a:latin typeface="Calibri" panose="020F0502020204030204" pitchFamily="34" charset="0"/>
                  <a:cs typeface="Calibri" panose="020F0502020204030204" pitchFamily="34" charset="0"/>
                </a:rPr>
                <a:t>12.2020</a:t>
              </a:r>
              <a:endParaRPr lang="en-US" sz="788" dirty="0">
                <a:latin typeface="Calibri" panose="020F0502020204030204" pitchFamily="34" charset="0"/>
                <a:cs typeface="Calibri" panose="020F0502020204030204" pitchFamily="34" charset="0"/>
              </a:endParaRPr>
            </a:p>
          </p:txBody>
        </p:sp>
      </p:grpSp>
      <p:grpSp>
        <p:nvGrpSpPr>
          <p:cNvPr id="53" name="Grupa 52">
            <a:extLst>
              <a:ext uri="{FF2B5EF4-FFF2-40B4-BE49-F238E27FC236}">
                <a16:creationId xmlns:a16="http://schemas.microsoft.com/office/drawing/2014/main" id="{61229AA4-AD69-4A88-B66A-BCE11F1EB2A9}"/>
              </a:ext>
            </a:extLst>
          </p:cNvPr>
          <p:cNvGrpSpPr/>
          <p:nvPr/>
        </p:nvGrpSpPr>
        <p:grpSpPr>
          <a:xfrm>
            <a:off x="4704302" y="4242880"/>
            <a:ext cx="828730" cy="417257"/>
            <a:chOff x="5326809" y="4327904"/>
            <a:chExt cx="1104973" cy="556342"/>
          </a:xfrm>
        </p:grpSpPr>
        <p:sp>
          <p:nvSpPr>
            <p:cNvPr id="54" name="Owal 53">
              <a:extLst>
                <a:ext uri="{FF2B5EF4-FFF2-40B4-BE49-F238E27FC236}">
                  <a16:creationId xmlns:a16="http://schemas.microsoft.com/office/drawing/2014/main" id="{6D13A9FC-597E-4C8D-A53A-1FEA01B68122}"/>
                </a:ext>
              </a:extLst>
            </p:cNvPr>
            <p:cNvSpPr/>
            <p:nvPr/>
          </p:nvSpPr>
          <p:spPr>
            <a:xfrm>
              <a:off x="5803579" y="4740230"/>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55" name="pole tekstowe 54">
              <a:extLst>
                <a:ext uri="{FF2B5EF4-FFF2-40B4-BE49-F238E27FC236}">
                  <a16:creationId xmlns:a16="http://schemas.microsoft.com/office/drawing/2014/main" id="{DE7A48E5-969F-4294-A9DC-5431530C2975}"/>
                </a:ext>
              </a:extLst>
            </p:cNvPr>
            <p:cNvSpPr txBox="1"/>
            <p:nvPr/>
          </p:nvSpPr>
          <p:spPr>
            <a:xfrm>
              <a:off x="5326809" y="4327904"/>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Frankfurt</a:t>
              </a:r>
            </a:p>
            <a:p>
              <a:pPr algn="ctr"/>
              <a:r>
                <a:rPr lang="pl-PL" sz="788" spc="-1" dirty="0">
                  <a:latin typeface="Calibri" panose="020F0502020204030204" pitchFamily="34" charset="0"/>
                  <a:cs typeface="Calibri" panose="020F0502020204030204" pitchFamily="34" charset="0"/>
                </a:rPr>
                <a:t>6.2020</a:t>
              </a:r>
              <a:endParaRPr lang="en-US" sz="788" dirty="0">
                <a:latin typeface="Calibri" panose="020F0502020204030204" pitchFamily="34" charset="0"/>
                <a:cs typeface="Calibri" panose="020F0502020204030204" pitchFamily="34" charset="0"/>
              </a:endParaRPr>
            </a:p>
          </p:txBody>
        </p:sp>
      </p:grpSp>
      <p:pic>
        <p:nvPicPr>
          <p:cNvPr id="56" name="Picture 6">
            <a:extLst>
              <a:ext uri="{FF2B5EF4-FFF2-40B4-BE49-F238E27FC236}">
                <a16:creationId xmlns:a16="http://schemas.microsoft.com/office/drawing/2014/main" id="{51CE7CB8-4BBB-4D61-A262-F12C77A3DDC4}"/>
              </a:ext>
            </a:extLst>
          </p:cNvPr>
          <p:cNvPicPr>
            <a:picLocks noChangeAspect="1"/>
          </p:cNvPicPr>
          <p:nvPr/>
        </p:nvPicPr>
        <p:blipFill>
          <a:blip r:embed="rId3"/>
          <a:srcRect/>
          <a:stretch/>
        </p:blipFill>
        <p:spPr>
          <a:xfrm>
            <a:off x="3093887" y="1005957"/>
            <a:ext cx="2092751" cy="495970"/>
          </a:xfrm>
          <a:prstGeom prst="rect">
            <a:avLst/>
          </a:prstGeom>
        </p:spPr>
      </p:pic>
      <p:grpSp>
        <p:nvGrpSpPr>
          <p:cNvPr id="57" name="Grupa 56">
            <a:extLst>
              <a:ext uri="{FF2B5EF4-FFF2-40B4-BE49-F238E27FC236}">
                <a16:creationId xmlns:a16="http://schemas.microsoft.com/office/drawing/2014/main" id="{DCDACC31-4DA7-4B02-9991-CBD668F285CB}"/>
              </a:ext>
            </a:extLst>
          </p:cNvPr>
          <p:cNvGrpSpPr/>
          <p:nvPr/>
        </p:nvGrpSpPr>
        <p:grpSpPr>
          <a:xfrm>
            <a:off x="6714327" y="4238037"/>
            <a:ext cx="828730" cy="427438"/>
            <a:chOff x="7540462" y="4319256"/>
            <a:chExt cx="1104973" cy="569917"/>
          </a:xfrm>
        </p:grpSpPr>
        <p:sp>
          <p:nvSpPr>
            <p:cNvPr id="58" name="Owal 57">
              <a:extLst>
                <a:ext uri="{FF2B5EF4-FFF2-40B4-BE49-F238E27FC236}">
                  <a16:creationId xmlns:a16="http://schemas.microsoft.com/office/drawing/2014/main" id="{8A6E2FD8-9E86-4554-84FB-8E6665229B56}"/>
                </a:ext>
              </a:extLst>
            </p:cNvPr>
            <p:cNvSpPr/>
            <p:nvPr/>
          </p:nvSpPr>
          <p:spPr>
            <a:xfrm>
              <a:off x="8028384" y="4745157"/>
              <a:ext cx="136573" cy="144016"/>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59" name="pole tekstowe 58">
              <a:extLst>
                <a:ext uri="{FF2B5EF4-FFF2-40B4-BE49-F238E27FC236}">
                  <a16:creationId xmlns:a16="http://schemas.microsoft.com/office/drawing/2014/main" id="{12B4C8E4-7CFA-488B-BB58-70B290BF8CA3}"/>
                </a:ext>
              </a:extLst>
            </p:cNvPr>
            <p:cNvSpPr txBox="1"/>
            <p:nvPr/>
          </p:nvSpPr>
          <p:spPr>
            <a:xfrm>
              <a:off x="7540462" y="4319256"/>
              <a:ext cx="1104973" cy="446446"/>
            </a:xfrm>
            <a:prstGeom prst="rect">
              <a:avLst/>
            </a:prstGeom>
            <a:noFill/>
          </p:spPr>
          <p:txBody>
            <a:bodyPr wrap="square">
              <a:spAutoFit/>
            </a:bodyPr>
            <a:lstStyle/>
            <a:p>
              <a:pPr algn="ctr"/>
              <a:r>
                <a:rPr lang="pl-PL" sz="788" spc="-1" dirty="0">
                  <a:latin typeface="Calibri" panose="020F0502020204030204" pitchFamily="34" charset="0"/>
                  <a:cs typeface="Calibri" panose="020F0502020204030204" pitchFamily="34" charset="0"/>
                </a:rPr>
                <a:t>Istanbul</a:t>
              </a:r>
            </a:p>
            <a:p>
              <a:pPr algn="ctr"/>
              <a:r>
                <a:rPr lang="pl-PL" sz="788" spc="-1" dirty="0">
                  <a:latin typeface="Calibri" panose="020F0502020204030204" pitchFamily="34" charset="0"/>
                  <a:cs typeface="Calibri" panose="020F0502020204030204" pitchFamily="34" charset="0"/>
                </a:rPr>
                <a:t>11.2021</a:t>
              </a:r>
              <a:endParaRPr lang="en-US" sz="788"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454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084DED-3C2A-4E59-B405-C3C68325A925}"/>
              </a:ext>
            </a:extLst>
          </p:cNvPr>
          <p:cNvSpPr>
            <a:spLocks noGrp="1"/>
          </p:cNvSpPr>
          <p:nvPr>
            <p:ph type="title"/>
          </p:nvPr>
        </p:nvSpPr>
        <p:spPr>
          <a:xfrm>
            <a:off x="229441" y="-22859"/>
            <a:ext cx="8389903" cy="832258"/>
          </a:xfrm>
        </p:spPr>
        <p:txBody>
          <a:bodyPr>
            <a:noAutofit/>
          </a:bodyPr>
          <a:lstStyle/>
          <a:p>
            <a:r>
              <a:rPr lang="pl-PL" sz="3000" dirty="0"/>
              <a:t>ONAP </a:t>
            </a:r>
            <a:r>
              <a:rPr lang="pl-PL" sz="3000" dirty="0" err="1"/>
              <a:t>Orchestration</a:t>
            </a:r>
            <a:r>
              <a:rPr lang="pl-PL" sz="3000" dirty="0"/>
              <a:t> </a:t>
            </a:r>
            <a:r>
              <a:rPr lang="pl-PL" sz="3000" dirty="0" err="1"/>
              <a:t>Scenarios</a:t>
            </a:r>
            <a:r>
              <a:rPr lang="pl-PL" sz="3000" dirty="0"/>
              <a:t>: </a:t>
            </a:r>
            <a:br>
              <a:rPr lang="pl-PL" sz="3000" dirty="0"/>
            </a:br>
            <a:r>
              <a:rPr lang="pl-PL" sz="3000" dirty="0"/>
              <a:t>Native vs ETSI</a:t>
            </a:r>
          </a:p>
        </p:txBody>
      </p:sp>
      <p:pic>
        <p:nvPicPr>
          <p:cNvPr id="47" name="Obraz 46">
            <a:extLst>
              <a:ext uri="{FF2B5EF4-FFF2-40B4-BE49-F238E27FC236}">
                <a16:creationId xmlns:a16="http://schemas.microsoft.com/office/drawing/2014/main" id="{03D05E5A-D00C-45D7-88BA-4A08AF0D8144}"/>
              </a:ext>
            </a:extLst>
          </p:cNvPr>
          <p:cNvPicPr>
            <a:picLocks noChangeAspect="1"/>
          </p:cNvPicPr>
          <p:nvPr/>
        </p:nvPicPr>
        <p:blipFill>
          <a:blip r:embed="rId2"/>
          <a:stretch>
            <a:fillRect/>
          </a:stretch>
        </p:blipFill>
        <p:spPr>
          <a:xfrm>
            <a:off x="462012" y="989639"/>
            <a:ext cx="8219975" cy="3564967"/>
          </a:xfrm>
          <a:prstGeom prst="rect">
            <a:avLst/>
          </a:prstGeom>
        </p:spPr>
      </p:pic>
    </p:spTree>
    <p:extLst>
      <p:ext uri="{BB962C8B-B14F-4D97-AF65-F5344CB8AC3E}">
        <p14:creationId xmlns:p14="http://schemas.microsoft.com/office/powerpoint/2010/main" val="119495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2">
            <a:extLst>
              <a:ext uri="{FF2B5EF4-FFF2-40B4-BE49-F238E27FC236}">
                <a16:creationId xmlns:a16="http://schemas.microsoft.com/office/drawing/2014/main" id="{3E3D315A-204A-40AA-B487-C9A72FF67F7A}"/>
              </a:ext>
            </a:extLst>
          </p:cNvPr>
          <p:cNvSpPr txBox="1">
            <a:spLocks/>
          </p:cNvSpPr>
          <p:nvPr/>
        </p:nvSpPr>
        <p:spPr>
          <a:xfrm>
            <a:off x="803202" y="3753563"/>
            <a:ext cx="7537596" cy="1321357"/>
          </a:xfrm>
          <a:prstGeom prst="rect">
            <a:avLst/>
          </a:prstGeom>
          <a:solidFill>
            <a:schemeClr val="bg1">
              <a:alpha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l-PL" sz="1350" dirty="0"/>
          </a:p>
          <a:p>
            <a:pPr marL="0" indent="0" algn="ctr">
              <a:buNone/>
            </a:pPr>
            <a:r>
              <a:rPr lang="pl-PL" sz="4800" dirty="0"/>
              <a:t>Towards5GS</a:t>
            </a:r>
          </a:p>
        </p:txBody>
      </p:sp>
    </p:spTree>
    <p:extLst>
      <p:ext uri="{BB962C8B-B14F-4D97-AF65-F5344CB8AC3E}">
        <p14:creationId xmlns:p14="http://schemas.microsoft.com/office/powerpoint/2010/main" val="70268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b="1" dirty="0"/>
              <a:t>Rationale 	</a:t>
            </a:r>
            <a:endParaRPr lang="fr-FR" sz="3600" dirty="0"/>
          </a:p>
        </p:txBody>
      </p:sp>
      <p:sp>
        <p:nvSpPr>
          <p:cNvPr id="11" name="ZoneTexte 10"/>
          <p:cNvSpPr txBox="1"/>
          <p:nvPr/>
        </p:nvSpPr>
        <p:spPr>
          <a:xfrm>
            <a:off x="155575" y="1069866"/>
            <a:ext cx="8484877" cy="1908215"/>
          </a:xfrm>
          <a:prstGeom prst="rect">
            <a:avLst/>
          </a:prstGeom>
        </p:spPr>
        <p:txBody>
          <a:bodyPr wrap="square" lIns="0" tIns="0" rIns="0" bIns="0" rtlCol="0">
            <a:spAutoFit/>
          </a:bodyPr>
          <a:lstStyle/>
          <a:p>
            <a:pPr lvl="0" algn="ctr"/>
            <a:r>
              <a:rPr lang="en-US" b="1" dirty="0">
                <a:solidFill>
                  <a:srgbClr val="FF7900"/>
                </a:solidFill>
              </a:rPr>
              <a:t>Several</a:t>
            </a:r>
            <a:r>
              <a:rPr lang="en-US" sz="1400" b="1" dirty="0">
                <a:solidFill>
                  <a:schemeClr val="bg2"/>
                </a:solidFill>
              </a:rPr>
              <a:t> </a:t>
            </a:r>
            <a:r>
              <a:rPr lang="en-US" b="1" dirty="0"/>
              <a:t>open</a:t>
            </a:r>
            <a:r>
              <a:rPr lang="pl-PL" b="1" dirty="0"/>
              <a:t>-</a:t>
            </a:r>
            <a:r>
              <a:rPr lang="en-US" b="1" dirty="0"/>
              <a:t>source </a:t>
            </a:r>
            <a:r>
              <a:rPr lang="en-US" b="1" dirty="0">
                <a:solidFill>
                  <a:srgbClr val="FF7900"/>
                </a:solidFill>
              </a:rPr>
              <a:t>projects</a:t>
            </a:r>
            <a:r>
              <a:rPr lang="en-US" b="1" dirty="0"/>
              <a:t> are dealing with the implementation of </a:t>
            </a:r>
          </a:p>
          <a:p>
            <a:pPr lvl="0" algn="ctr"/>
            <a:r>
              <a:rPr lang="en-US" b="1" dirty="0">
                <a:solidFill>
                  <a:srgbClr val="FF7900"/>
                </a:solidFill>
              </a:rPr>
              <a:t>5G core network</a:t>
            </a:r>
          </a:p>
          <a:p>
            <a:pPr lvl="0" algn="ctr"/>
            <a:endParaRPr lang="fr-FR" sz="1400" b="1" dirty="0"/>
          </a:p>
          <a:p>
            <a:pPr lvl="0" algn="ctr"/>
            <a:endParaRPr lang="fr-FR" sz="1400" b="1" dirty="0"/>
          </a:p>
          <a:p>
            <a:pPr lvl="0" algn="ctr"/>
            <a:endParaRPr lang="fr-FR" sz="1400" b="1" dirty="0"/>
          </a:p>
          <a:p>
            <a:pPr lvl="0" algn="ctr"/>
            <a:endParaRPr lang="fr-FR" sz="1400" b="1" dirty="0"/>
          </a:p>
          <a:p>
            <a:pPr lvl="0" algn="ctr"/>
            <a:endParaRPr lang="fr-FR" sz="1400" b="1" dirty="0"/>
          </a:p>
          <a:p>
            <a:pPr marL="285750" lvl="0" indent="-285750" algn="ctr">
              <a:buFont typeface="Helvetica 75 Bold" panose="020B0804020202020204" pitchFamily="34" charset="0"/>
              <a:buChar char="×"/>
            </a:pPr>
            <a:r>
              <a:rPr lang="en-US" b="1" dirty="0">
                <a:solidFill>
                  <a:srgbClr val="FF7900"/>
                </a:solidFill>
              </a:rPr>
              <a:t>None</a:t>
            </a:r>
            <a:r>
              <a:rPr lang="en-US" b="1" dirty="0"/>
              <a:t> of them is providing tools to perform on </a:t>
            </a:r>
            <a:r>
              <a:rPr lang="en-US" b="1" dirty="0">
                <a:solidFill>
                  <a:srgbClr val="FF7900"/>
                </a:solidFill>
              </a:rPr>
              <a:t>Kubernetes</a:t>
            </a:r>
            <a:r>
              <a:rPr lang="en-US" b="1" dirty="0"/>
              <a:t> platform</a:t>
            </a:r>
            <a:endParaRPr lang="fr-FR" sz="1400" b="1" dirty="0"/>
          </a:p>
        </p:txBody>
      </p:sp>
      <p:sp>
        <p:nvSpPr>
          <p:cNvPr id="3" name="AutoShape 2" descr="Magma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p:cNvPicPr>
            <a:picLocks noChangeAspect="1"/>
          </p:cNvPicPr>
          <p:nvPr/>
        </p:nvPicPr>
        <p:blipFill>
          <a:blip r:embed="rId3"/>
          <a:stretch>
            <a:fillRect/>
          </a:stretch>
        </p:blipFill>
        <p:spPr>
          <a:xfrm>
            <a:off x="1058845" y="1847811"/>
            <a:ext cx="1419225" cy="533400"/>
          </a:xfrm>
          <a:prstGeom prst="rect">
            <a:avLst/>
          </a:prstGeom>
        </p:spPr>
      </p:pic>
      <p:pic>
        <p:nvPicPr>
          <p:cNvPr id="12" name="Picture 2" descr="https://camo.githubusercontent.com/915dcf8299b3d2bfe2b2693c5401916cb31e31fb690a73e7da327808000efa37/68747470733a2f2f666f72756d2e667265653567632e6f72672f75706c6f6164732f64656661756c742f6f726967696e616c2f31582f333234363935626663363438316264353536633131303138663238333430383663663565633634352e706e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045" y="1993766"/>
            <a:ext cx="1580067" cy="36490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5"/>
          <a:stretch>
            <a:fillRect/>
          </a:stretch>
        </p:blipFill>
        <p:spPr>
          <a:xfrm>
            <a:off x="5478365" y="1782326"/>
            <a:ext cx="1207210" cy="726075"/>
          </a:xfrm>
          <a:prstGeom prst="rect">
            <a:avLst/>
          </a:prstGeom>
        </p:spPr>
      </p:pic>
      <p:sp>
        <p:nvSpPr>
          <p:cNvPr id="14" name="Rectangle à coins arrondis 13"/>
          <p:cNvSpPr/>
          <p:nvPr/>
        </p:nvSpPr>
        <p:spPr>
          <a:xfrm>
            <a:off x="251520" y="953088"/>
            <a:ext cx="8424935" cy="2170428"/>
          </a:xfrm>
          <a:prstGeom prst="roundRect">
            <a:avLst>
              <a:gd name="adj" fmla="val 5977"/>
            </a:avLst>
          </a:prstGeom>
          <a:noFill/>
          <a:ln w="25400" cap="flat" cmpd="sng" algn="ctr">
            <a:solidFill>
              <a:srgbClr val="FF66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45 Light"/>
              <a:ea typeface="+mn-ea"/>
              <a:cs typeface="Arial"/>
            </a:endParaRPr>
          </a:p>
        </p:txBody>
      </p:sp>
      <p:sp>
        <p:nvSpPr>
          <p:cNvPr id="15" name="Rectangle à coins arrondis 14"/>
          <p:cNvSpPr/>
          <p:nvPr/>
        </p:nvSpPr>
        <p:spPr>
          <a:xfrm>
            <a:off x="251520" y="3644250"/>
            <a:ext cx="8388932" cy="895816"/>
          </a:xfrm>
          <a:prstGeom prst="roundRect">
            <a:avLst>
              <a:gd name="adj" fmla="val 5977"/>
            </a:avLst>
          </a:prstGeom>
          <a:noFill/>
          <a:ln w="25400" cap="flat" cmpd="sng" algn="ctr">
            <a:solidFill>
              <a:srgbClr val="FF66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45 Light"/>
              <a:ea typeface="+mn-ea"/>
              <a:cs typeface="Arial"/>
            </a:endParaRPr>
          </a:p>
        </p:txBody>
      </p:sp>
      <p:sp>
        <p:nvSpPr>
          <p:cNvPr id="6" name="Flèche vers le bas 5"/>
          <p:cNvSpPr/>
          <p:nvPr/>
        </p:nvSpPr>
        <p:spPr>
          <a:xfrm>
            <a:off x="4319971" y="3233697"/>
            <a:ext cx="288032" cy="36004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7" name="Rectangle 6"/>
          <p:cNvSpPr/>
          <p:nvPr/>
        </p:nvSpPr>
        <p:spPr>
          <a:xfrm>
            <a:off x="251520" y="3660326"/>
            <a:ext cx="8424935" cy="646331"/>
          </a:xfrm>
          <a:prstGeom prst="rect">
            <a:avLst/>
          </a:prstGeom>
        </p:spPr>
        <p:txBody>
          <a:bodyPr wrap="square">
            <a:spAutoFit/>
          </a:bodyPr>
          <a:lstStyle/>
          <a:p>
            <a:pPr lvl="0" algn="ctr"/>
            <a:r>
              <a:rPr lang="en-US" b="1" dirty="0"/>
              <a:t>Towards5GS provides </a:t>
            </a:r>
            <a:r>
              <a:rPr lang="en-US" b="1" dirty="0">
                <a:solidFill>
                  <a:srgbClr val="FF7900"/>
                </a:solidFill>
              </a:rPr>
              <a:t>Helm</a:t>
            </a:r>
            <a:r>
              <a:rPr lang="en-US" b="1" dirty="0"/>
              <a:t> charts for deploying and testing </a:t>
            </a:r>
            <a:endParaRPr lang="pl-PL" b="1" dirty="0"/>
          </a:p>
          <a:p>
            <a:pPr lvl="0" algn="ctr"/>
            <a:r>
              <a:rPr lang="en-US" b="1" dirty="0"/>
              <a:t>a </a:t>
            </a:r>
            <a:r>
              <a:rPr lang="en-US" b="1" dirty="0">
                <a:solidFill>
                  <a:srgbClr val="FF7900"/>
                </a:solidFill>
              </a:rPr>
              <a:t>containerized 5G service </a:t>
            </a:r>
            <a:r>
              <a:rPr lang="en-US" b="1" dirty="0"/>
              <a:t>on top of </a:t>
            </a:r>
            <a:r>
              <a:rPr lang="en-US" b="1" dirty="0">
                <a:solidFill>
                  <a:srgbClr val="FF7900"/>
                </a:solidFill>
              </a:rPr>
              <a:t>Kubernetes</a:t>
            </a:r>
            <a:endParaRPr lang="fr-FR" b="1" dirty="0" err="1">
              <a:solidFill>
                <a:srgbClr val="FF7900"/>
              </a:solidFill>
            </a:endParaRPr>
          </a:p>
        </p:txBody>
      </p:sp>
      <p:pic>
        <p:nvPicPr>
          <p:cNvPr id="19" name="Imag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1993" y="4279989"/>
            <a:ext cx="936277" cy="520154"/>
          </a:xfrm>
          <a:prstGeom prst="rect">
            <a:avLst/>
          </a:prstGeom>
          <a:ln w="76200">
            <a:solidFill>
              <a:schemeClr val="bg1"/>
            </a:solidFill>
          </a:ln>
        </p:spPr>
      </p:pic>
      <p:pic>
        <p:nvPicPr>
          <p:cNvPr id="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4207" y="4218578"/>
            <a:ext cx="602070" cy="64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2828" y="1813180"/>
            <a:ext cx="833717" cy="664368"/>
          </a:xfrm>
          <a:prstGeom prst="rect">
            <a:avLst/>
          </a:prstGeom>
        </p:spPr>
      </p:pic>
    </p:spTree>
    <p:extLst>
      <p:ext uri="{BB962C8B-B14F-4D97-AF65-F5344CB8AC3E}">
        <p14:creationId xmlns:p14="http://schemas.microsoft.com/office/powerpoint/2010/main" val="272142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b="1" dirty="0"/>
              <a:t>5G-related software</a:t>
            </a:r>
            <a:endParaRPr lang="fr-FR" sz="3600" dirty="0"/>
          </a:p>
        </p:txBody>
      </p:sp>
      <p:grpSp>
        <p:nvGrpSpPr>
          <p:cNvPr id="8" name="Groupe 7"/>
          <p:cNvGrpSpPr/>
          <p:nvPr/>
        </p:nvGrpSpPr>
        <p:grpSpPr>
          <a:xfrm>
            <a:off x="5908133" y="3839022"/>
            <a:ext cx="1652334" cy="676944"/>
            <a:chOff x="6088979" y="3651870"/>
            <a:chExt cx="1652334" cy="676944"/>
          </a:xfrm>
          <a:solidFill>
            <a:srgbClr val="93D2F0"/>
          </a:solidFill>
        </p:grpSpPr>
        <p:sp>
          <p:nvSpPr>
            <p:cNvPr id="17" name="Forme libre 16"/>
            <p:cNvSpPr/>
            <p:nvPr/>
          </p:nvSpPr>
          <p:spPr>
            <a:xfrm>
              <a:off x="7029545" y="3651870"/>
              <a:ext cx="711768" cy="6769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err="1">
                  <a:ln>
                    <a:noFill/>
                  </a:ln>
                  <a:latin typeface="Helvetica 55 Roman" panose="020B0604020202020204" pitchFamily="34" charset="0"/>
                  <a:ea typeface="Noto Sans CJK SC" pitchFamily="2"/>
                  <a:cs typeface="Lohit Devanagari" pitchFamily="2"/>
                </a:rPr>
                <a:t>gNB</a:t>
              </a:r>
              <a:endParaRPr lang="en-US" sz="1300" b="0" i="0" u="none" strike="noStrike" kern="1200" cap="none" dirty="0">
                <a:ln>
                  <a:noFill/>
                </a:ln>
                <a:latin typeface="Helvetica 55 Roman" panose="020B0604020202020204" pitchFamily="34" charset="0"/>
                <a:ea typeface="Noto Sans CJK SC" pitchFamily="2"/>
                <a:cs typeface="Lohit Devanagari" pitchFamily="2"/>
              </a:endParaRPr>
            </a:p>
          </p:txBody>
        </p:sp>
        <p:sp>
          <p:nvSpPr>
            <p:cNvPr id="18" name="Forme libre 17"/>
            <p:cNvSpPr/>
            <p:nvPr/>
          </p:nvSpPr>
          <p:spPr>
            <a:xfrm>
              <a:off x="6088979" y="3755757"/>
              <a:ext cx="560255" cy="4590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UE</a:t>
              </a:r>
            </a:p>
          </p:txBody>
        </p:sp>
        <p:cxnSp>
          <p:nvCxnSpPr>
            <p:cNvPr id="19" name="Connecteur droit 18"/>
            <p:cNvCxnSpPr>
              <a:stCxn id="18" idx="1"/>
              <a:endCxn id="17" idx="3"/>
            </p:cNvCxnSpPr>
            <p:nvPr/>
          </p:nvCxnSpPr>
          <p:spPr>
            <a:xfrm>
              <a:off x="6649234" y="3985278"/>
              <a:ext cx="380311" cy="5064"/>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rme libre 21"/>
          <p:cNvSpPr/>
          <p:nvPr/>
        </p:nvSpPr>
        <p:spPr>
          <a:xfrm>
            <a:off x="1767533" y="3497033"/>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PCF</a:t>
            </a:r>
          </a:p>
        </p:txBody>
      </p:sp>
      <p:sp>
        <p:nvSpPr>
          <p:cNvPr id="23" name="Forme libre 22"/>
          <p:cNvSpPr/>
          <p:nvPr/>
        </p:nvSpPr>
        <p:spPr>
          <a:xfrm>
            <a:off x="2320247" y="3497220"/>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a:ln>
                  <a:noFill/>
                </a:ln>
                <a:latin typeface="Helvetica 55 Roman" panose="020B0604020202020204" pitchFamily="34" charset="0"/>
                <a:ea typeface="Noto Sans CJK SC" pitchFamily="2"/>
                <a:cs typeface="Lohit Devanagari" pitchFamily="2"/>
              </a:rPr>
              <a:t>NRF</a:t>
            </a:r>
          </a:p>
        </p:txBody>
      </p:sp>
      <p:sp>
        <p:nvSpPr>
          <p:cNvPr id="24" name="Forme libre 23"/>
          <p:cNvSpPr/>
          <p:nvPr/>
        </p:nvSpPr>
        <p:spPr>
          <a:xfrm>
            <a:off x="1215321" y="3497220"/>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NSSF</a:t>
            </a:r>
          </a:p>
        </p:txBody>
      </p:sp>
      <p:sp>
        <p:nvSpPr>
          <p:cNvPr id="25" name="Forme libre 24"/>
          <p:cNvSpPr/>
          <p:nvPr/>
        </p:nvSpPr>
        <p:spPr>
          <a:xfrm>
            <a:off x="2847596" y="3497220"/>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a:ln>
                  <a:noFill/>
                </a:ln>
                <a:latin typeface="Helvetica 55 Roman" panose="020B0604020202020204" pitchFamily="34" charset="0"/>
                <a:ea typeface="Noto Sans CJK SC" pitchFamily="2"/>
                <a:cs typeface="Lohit Devanagari" pitchFamily="2"/>
              </a:rPr>
              <a:t>UDM</a:t>
            </a:r>
          </a:p>
        </p:txBody>
      </p:sp>
      <p:sp>
        <p:nvSpPr>
          <p:cNvPr id="26" name="Forme libre 25"/>
          <p:cNvSpPr/>
          <p:nvPr/>
        </p:nvSpPr>
        <p:spPr>
          <a:xfrm>
            <a:off x="3374946" y="3497220"/>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a:ln>
                  <a:noFill/>
                </a:ln>
                <a:latin typeface="Helvetica 55 Roman" panose="020B0604020202020204" pitchFamily="34" charset="0"/>
                <a:ea typeface="Noto Sans CJK SC" pitchFamily="2"/>
                <a:cs typeface="Lohit Devanagari" pitchFamily="2"/>
              </a:rPr>
              <a:t>UDR</a:t>
            </a:r>
          </a:p>
        </p:txBody>
      </p:sp>
      <p:sp>
        <p:nvSpPr>
          <p:cNvPr id="27" name="Forme libre 26"/>
          <p:cNvSpPr/>
          <p:nvPr/>
        </p:nvSpPr>
        <p:spPr>
          <a:xfrm>
            <a:off x="637748" y="3497220"/>
            <a:ext cx="446490" cy="1894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AUSF</a:t>
            </a:r>
          </a:p>
        </p:txBody>
      </p:sp>
      <p:sp>
        <p:nvSpPr>
          <p:cNvPr id="32" name="Connecteur droit 31"/>
          <p:cNvSpPr/>
          <p:nvPr/>
        </p:nvSpPr>
        <p:spPr>
          <a:xfrm>
            <a:off x="874552" y="3858753"/>
            <a:ext cx="2742723" cy="0"/>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37" name="Connecteur droit 36"/>
          <p:cNvSpPr/>
          <p:nvPr/>
        </p:nvSpPr>
        <p:spPr>
          <a:xfrm flipH="1">
            <a:off x="3288359" y="4335780"/>
            <a:ext cx="0" cy="268675"/>
          </a:xfrm>
          <a:prstGeom prst="line">
            <a:avLst/>
          </a:prstGeom>
          <a:noFill/>
          <a:ln w="0">
            <a:solidFill>
              <a:srgbClr val="CE181E"/>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38" name="Connecteur droit 37"/>
          <p:cNvSpPr/>
          <p:nvPr/>
        </p:nvSpPr>
        <p:spPr>
          <a:xfrm flipV="1">
            <a:off x="874552" y="3686657"/>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39" name="Connecteur droit 38"/>
          <p:cNvSpPr/>
          <p:nvPr/>
        </p:nvSpPr>
        <p:spPr>
          <a:xfrm flipV="1">
            <a:off x="1452127" y="3686843"/>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0" name="Connecteur droit 39"/>
          <p:cNvSpPr/>
          <p:nvPr/>
        </p:nvSpPr>
        <p:spPr>
          <a:xfrm flipV="1">
            <a:off x="2004589" y="3686843"/>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1" name="Connecteur droit 40"/>
          <p:cNvSpPr/>
          <p:nvPr/>
        </p:nvSpPr>
        <p:spPr>
          <a:xfrm flipV="1">
            <a:off x="2557051" y="3686843"/>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2" name="Connecteur droit 41"/>
          <p:cNvSpPr/>
          <p:nvPr/>
        </p:nvSpPr>
        <p:spPr>
          <a:xfrm flipV="1">
            <a:off x="3059289" y="3686843"/>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3" name="Connecteur droit 42"/>
          <p:cNvSpPr/>
          <p:nvPr/>
        </p:nvSpPr>
        <p:spPr>
          <a:xfrm flipV="1">
            <a:off x="3586640" y="3686843"/>
            <a:ext cx="0" cy="172096"/>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4" name="Connecteur droit 43"/>
          <p:cNvSpPr/>
          <p:nvPr/>
        </p:nvSpPr>
        <p:spPr>
          <a:xfrm flipV="1">
            <a:off x="1939302" y="3858753"/>
            <a:ext cx="0" cy="235305"/>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45" name="Connecteur droit 44"/>
          <p:cNvSpPr/>
          <p:nvPr/>
        </p:nvSpPr>
        <p:spPr>
          <a:xfrm flipV="1">
            <a:off x="3288359" y="3858753"/>
            <a:ext cx="0" cy="235305"/>
          </a:xfrm>
          <a:prstGeom prst="line">
            <a:avLst/>
          </a:prstGeom>
          <a:noFill/>
          <a:ln w="0">
            <a:solidFill>
              <a:srgbClr val="000000"/>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51" name="Connecteur droit 50"/>
          <p:cNvSpPr/>
          <p:nvPr/>
        </p:nvSpPr>
        <p:spPr>
          <a:xfrm flipH="1">
            <a:off x="1767532" y="4335780"/>
            <a:ext cx="171768" cy="319421"/>
          </a:xfrm>
          <a:prstGeom prst="line">
            <a:avLst/>
          </a:prstGeom>
          <a:noFill/>
          <a:ln w="0">
            <a:solidFill>
              <a:srgbClr val="0066B3"/>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a:ln>
                <a:noFill/>
              </a:ln>
              <a:latin typeface="Helvetica 55 Roman" panose="020B0604020202020204" pitchFamily="34" charset="0"/>
              <a:ea typeface="Noto Sans CJK SC" pitchFamily="2"/>
              <a:cs typeface="Lohit Devanagari" pitchFamily="2"/>
            </a:endParaRPr>
          </a:p>
        </p:txBody>
      </p:sp>
      <p:sp>
        <p:nvSpPr>
          <p:cNvPr id="53" name="Connecteur droit 52"/>
          <p:cNvSpPr/>
          <p:nvPr/>
        </p:nvSpPr>
        <p:spPr>
          <a:xfrm flipV="1">
            <a:off x="2214023" y="4692104"/>
            <a:ext cx="633571" cy="0"/>
          </a:xfrm>
          <a:prstGeom prst="line">
            <a:avLst/>
          </a:prstGeom>
          <a:noFill/>
          <a:ln w="0">
            <a:solidFill>
              <a:srgbClr val="0D1F63"/>
            </a:solidFill>
            <a:prstDash val="solid"/>
          </a:ln>
        </p:spPr>
        <p:txBody>
          <a:bodyPr wrap="none" lIns="90000" tIns="45000" rIns="90000" bIns="45000" anchor="ctr" anchorCtr="0" compatLnSpc="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endParaRPr lang="en-US" sz="1300" b="0" i="0" u="none" strike="noStrike" kern="1200" cap="none" dirty="0">
              <a:ln>
                <a:noFill/>
              </a:ln>
              <a:latin typeface="Helvetica 55 Roman" panose="020B0604020202020204" pitchFamily="34" charset="0"/>
              <a:ea typeface="Noto Sans CJK SC" pitchFamily="2"/>
              <a:cs typeface="Lohit Devanagari" pitchFamily="2"/>
            </a:endParaRPr>
          </a:p>
        </p:txBody>
      </p:sp>
      <p:sp>
        <p:nvSpPr>
          <p:cNvPr id="46" name="Prostokąt 1">
            <a:extLst>
              <a:ext uri="{FF2B5EF4-FFF2-40B4-BE49-F238E27FC236}">
                <a16:creationId xmlns:a16="http://schemas.microsoft.com/office/drawing/2014/main" id="{8D4F4D13-5055-47BA-A669-84BD91A2C38A}"/>
              </a:ext>
            </a:extLst>
          </p:cNvPr>
          <p:cNvSpPr/>
          <p:nvPr/>
        </p:nvSpPr>
        <p:spPr>
          <a:xfrm>
            <a:off x="4639070" y="1288957"/>
            <a:ext cx="4392488" cy="2056973"/>
          </a:xfrm>
          <a:prstGeom prst="rect">
            <a:avLst/>
          </a:prstGeom>
          <a:ln w="57150">
            <a:solidFill>
              <a:schemeClr val="accent4">
                <a:lumMod val="60000"/>
                <a:lumOff val="40000"/>
              </a:schemeClr>
            </a:solidFill>
          </a:ln>
        </p:spPr>
        <p:txBody>
          <a:bodyPr wrap="square">
            <a:spAutoFit/>
          </a:bodyPr>
          <a:lstStyle/>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Open source 5G User Equipment (UE) and </a:t>
            </a:r>
            <a:r>
              <a:rPr lang="en-US" sz="1300" spc="-1" dirty="0" err="1">
                <a:latin typeface="Helvetica 55 Roman" panose="020B0604020202020204" pitchFamily="34" charset="0"/>
                <a:cs typeface="Arial" panose="020B0604020202020204" pitchFamily="34" charset="0"/>
              </a:rPr>
              <a:t>gNodeB</a:t>
            </a:r>
            <a:r>
              <a:rPr lang="en-US" sz="1300" spc="-1" dirty="0">
                <a:latin typeface="Helvetica 55 Roman" panose="020B0604020202020204" pitchFamily="34" charset="0"/>
                <a:cs typeface="Arial" panose="020B0604020202020204" pitchFamily="34" charset="0"/>
              </a:rPr>
              <a:t> (</a:t>
            </a:r>
            <a:r>
              <a:rPr lang="en-US" sz="1300" spc="-1" dirty="0" err="1">
                <a:latin typeface="Helvetica 55 Roman" panose="020B0604020202020204" pitchFamily="34" charset="0"/>
                <a:cs typeface="Arial" panose="020B0604020202020204" pitchFamily="34" charset="0"/>
              </a:rPr>
              <a:t>gNB</a:t>
            </a:r>
            <a:r>
              <a:rPr lang="en-US" sz="1300" spc="-1" dirty="0">
                <a:latin typeface="Helvetica 55 Roman" panose="020B0604020202020204" pitchFamily="34" charset="0"/>
                <a:cs typeface="Arial" panose="020B0604020202020204" pitchFamily="34" charset="0"/>
              </a:rPr>
              <a:t>) implementation</a:t>
            </a: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The project can be used for testing 5G Core Network and studying E2E 5G System</a:t>
            </a: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The latest supported version is v3.2.4</a:t>
            </a:r>
          </a:p>
          <a:p>
            <a:pPr marL="81000">
              <a:spcBef>
                <a:spcPts val="1063"/>
              </a:spcBef>
              <a:buClr>
                <a:schemeClr val="bg2"/>
              </a:buClr>
              <a:buSzPct val="100000"/>
              <a:defRPr/>
            </a:pPr>
            <a:endParaRPr lang="en-US" sz="1300" dirty="0">
              <a:latin typeface="Helvetica 55 Roman" panose="020B0604020202020204" pitchFamily="34" charset="0"/>
            </a:endParaRPr>
          </a:p>
        </p:txBody>
      </p:sp>
      <p:sp>
        <p:nvSpPr>
          <p:cNvPr id="47" name="Prostokąt 1">
            <a:extLst>
              <a:ext uri="{FF2B5EF4-FFF2-40B4-BE49-F238E27FC236}">
                <a16:creationId xmlns:a16="http://schemas.microsoft.com/office/drawing/2014/main" id="{E5A7D45B-7DFC-4EC4-B56E-554AEF770CF4}"/>
              </a:ext>
            </a:extLst>
          </p:cNvPr>
          <p:cNvSpPr/>
          <p:nvPr/>
        </p:nvSpPr>
        <p:spPr>
          <a:xfrm>
            <a:off x="107504" y="1285048"/>
            <a:ext cx="4392488" cy="2056973"/>
          </a:xfrm>
          <a:prstGeom prst="rect">
            <a:avLst/>
          </a:prstGeom>
          <a:ln w="57150">
            <a:solidFill>
              <a:schemeClr val="accent4">
                <a:lumMod val="60000"/>
                <a:lumOff val="40000"/>
              </a:schemeClr>
            </a:solidFill>
          </a:ln>
        </p:spPr>
        <p:txBody>
          <a:bodyPr wrap="square">
            <a:spAutoFit/>
          </a:bodyPr>
          <a:lstStyle/>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Open source 5G core network based on 3GPP R15</a:t>
            </a: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The ultimate goal of this project is to implement the 5G core network (5GC) defined in 3GPP Release 15 (R15) and beyond</a:t>
            </a: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Supported versions are v3.0.4 and v3.0.5</a:t>
            </a:r>
            <a:endParaRPr lang="pl-PL"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p:txBody>
      </p:sp>
      <p:pic>
        <p:nvPicPr>
          <p:cNvPr id="48" name="Picture 2" descr="https://camo.githubusercontent.com/915dcf8299b3d2bfe2b2693c5401916cb31e31fb690a73e7da327808000efa37/68747470733a2f2f666f72756d2e667265653567632e6f72672f75706c6f6164732f64656661756c742f6f726967696e616c2f31582f333234363935626663363438316264353536633131303138663238333430383663663565633634352e706e67">
            <a:extLst>
              <a:ext uri="{FF2B5EF4-FFF2-40B4-BE49-F238E27FC236}">
                <a16:creationId xmlns:a16="http://schemas.microsoft.com/office/drawing/2014/main" id="{D2D9A48F-E210-4817-BE6D-F60D3C32B5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737" y="972386"/>
            <a:ext cx="2326022" cy="53717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https://raw.githubusercontent.com/aligungr/UERANSIM/master/.github/logo.png">
            <a:extLst>
              <a:ext uri="{FF2B5EF4-FFF2-40B4-BE49-F238E27FC236}">
                <a16:creationId xmlns:a16="http://schemas.microsoft.com/office/drawing/2014/main" id="{17D51EFA-01A9-40A7-AB31-1E848309B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659" y="834849"/>
            <a:ext cx="778152" cy="811910"/>
          </a:xfrm>
          <a:prstGeom prst="rect">
            <a:avLst/>
          </a:prstGeom>
          <a:solidFill>
            <a:schemeClr val="bg1"/>
          </a:solidFill>
          <a:ln w="57150">
            <a:solidFill>
              <a:schemeClr val="bg1"/>
            </a:solidFill>
          </a:ln>
        </p:spPr>
      </p:pic>
      <p:pic>
        <p:nvPicPr>
          <p:cNvPr id="52" name="Picture 2" descr=" [GPLv3 Logo] ">
            <a:extLst>
              <a:ext uri="{FF2B5EF4-FFF2-40B4-BE49-F238E27FC236}">
                <a16:creationId xmlns:a16="http://schemas.microsoft.com/office/drawing/2014/main" id="{B901D6AD-3AC0-4F5C-A5F9-680C21097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135" y="3022012"/>
            <a:ext cx="1060330" cy="425802"/>
          </a:xfrm>
          <a:prstGeom prst="rect">
            <a:avLst/>
          </a:prstGeom>
          <a:solidFill>
            <a:schemeClr val="bg1"/>
          </a:solidFill>
        </p:spPr>
      </p:pic>
      <p:sp>
        <p:nvSpPr>
          <p:cNvPr id="30" name="Forme libre 29"/>
          <p:cNvSpPr/>
          <p:nvPr/>
        </p:nvSpPr>
        <p:spPr>
          <a:xfrm>
            <a:off x="2775520" y="4483138"/>
            <a:ext cx="1037130" cy="41746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UPF</a:t>
            </a:r>
          </a:p>
        </p:txBody>
      </p:sp>
      <p:sp>
        <p:nvSpPr>
          <p:cNvPr id="29" name="Forme libre 28"/>
          <p:cNvSpPr/>
          <p:nvPr/>
        </p:nvSpPr>
        <p:spPr>
          <a:xfrm>
            <a:off x="2969689" y="3991008"/>
            <a:ext cx="642362" cy="33002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SMF</a:t>
            </a:r>
          </a:p>
        </p:txBody>
      </p:sp>
      <p:sp>
        <p:nvSpPr>
          <p:cNvPr id="28" name="Forme libre 27"/>
          <p:cNvSpPr/>
          <p:nvPr/>
        </p:nvSpPr>
        <p:spPr>
          <a:xfrm>
            <a:off x="1620381" y="3998196"/>
            <a:ext cx="642362" cy="33002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AMF</a:t>
            </a:r>
          </a:p>
        </p:txBody>
      </p:sp>
      <p:sp>
        <p:nvSpPr>
          <p:cNvPr id="49" name="Forme libre 48"/>
          <p:cNvSpPr/>
          <p:nvPr/>
        </p:nvSpPr>
        <p:spPr>
          <a:xfrm>
            <a:off x="1332218" y="4603583"/>
            <a:ext cx="870630" cy="2183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60000"/>
              <a:lumOff val="40000"/>
            </a:schemeClr>
          </a:solidFill>
          <a:ln w="0">
            <a:solidFill>
              <a:srgbClr val="3465A4"/>
            </a:solidFill>
            <a:prstDash val="solid"/>
          </a:ln>
        </p:spPr>
        <p:txBody>
          <a:bodyPr wrap="none" lIns="90000" tIns="45000" rIns="90000" bIns="45000" anchor="ctr" anchorCtr="0" compatLnSpc="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hangingPunct="0">
              <a:lnSpc>
                <a:spcPct val="100000"/>
              </a:lnSpc>
              <a:spcBef>
                <a:spcPts val="0"/>
              </a:spcBef>
              <a:spcAft>
                <a:spcPts val="0"/>
              </a:spcAft>
              <a:buNone/>
              <a:tabLst/>
            </a:pPr>
            <a:r>
              <a:rPr lang="en-US" sz="1300" b="0" i="0" u="none" strike="noStrike" kern="1200" cap="none" dirty="0">
                <a:ln>
                  <a:noFill/>
                </a:ln>
                <a:latin typeface="Helvetica 55 Roman" panose="020B0604020202020204" pitchFamily="34" charset="0"/>
                <a:ea typeface="Noto Sans CJK SC" pitchFamily="2"/>
                <a:cs typeface="Lohit Devanagari" pitchFamily="2"/>
              </a:rPr>
              <a:t>N3IWF</a:t>
            </a:r>
          </a:p>
        </p:txBody>
      </p:sp>
      <p:pic>
        <p:nvPicPr>
          <p:cNvPr id="55" name="Picture 4" descr="The Apache Software Foundation">
            <a:extLst>
              <a:ext uri="{FF2B5EF4-FFF2-40B4-BE49-F238E27FC236}">
                <a16:creationId xmlns:a16="http://schemas.microsoft.com/office/drawing/2014/main" id="{DAFB1232-7F6B-44CD-887F-03F0CEE425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4894" y="3015287"/>
            <a:ext cx="1021843" cy="41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59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b="1" dirty="0"/>
              <a:t>5G-related software</a:t>
            </a:r>
            <a:endParaRPr lang="fr-FR" sz="3600" dirty="0"/>
          </a:p>
        </p:txBody>
      </p:sp>
      <p:pic>
        <p:nvPicPr>
          <p:cNvPr id="1032" name="Picture 8" descr="Image result for gola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379" y="5180738"/>
            <a:ext cx="87995" cy="45719"/>
          </a:xfrm>
          <a:prstGeom prst="rect">
            <a:avLst/>
          </a:prstGeom>
          <a:solidFill>
            <a:schemeClr val="bg1"/>
          </a:solidFill>
          <a:ln>
            <a:solidFill>
              <a:srgbClr val="000000"/>
            </a:solidFill>
          </a:ln>
        </p:spPr>
      </p:pic>
      <p:sp>
        <p:nvSpPr>
          <p:cNvPr id="5" name="Rectangle 4"/>
          <p:cNvSpPr/>
          <p:nvPr/>
        </p:nvSpPr>
        <p:spPr>
          <a:xfrm>
            <a:off x="2063375" y="3982595"/>
            <a:ext cx="4744360" cy="53337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sz="1200" dirty="0">
                <a:solidFill>
                  <a:srgbClr val="000000"/>
                </a:solidFill>
                <a:latin typeface="Helvetica 45 Light" panose="020B0403020202020204" pitchFamily="34" charset="0"/>
              </a:rPr>
              <a:t>Free5GC: </a:t>
            </a:r>
            <a:r>
              <a:rPr lang="fr-FR" sz="1200" dirty="0">
                <a:solidFill>
                  <a:srgbClr val="000000"/>
                </a:solidFill>
                <a:latin typeface="Helvetica 45 Light" panose="020B0403020202020204" pitchFamily="34" charset="0"/>
                <a:hlinkClick r:id="rId4"/>
              </a:rPr>
              <a:t>https://github.com/free5gc/free5gc</a:t>
            </a:r>
            <a:endParaRPr lang="fr-FR" sz="1200" dirty="0">
              <a:solidFill>
                <a:srgbClr val="000000"/>
              </a:solidFill>
              <a:latin typeface="Helvetica 45 Light" panose="020B0403020202020204" pitchFamily="34" charset="0"/>
            </a:endParaRPr>
          </a:p>
          <a:p>
            <a:r>
              <a:rPr lang="fr-FR" sz="1200" dirty="0">
                <a:solidFill>
                  <a:srgbClr val="000000"/>
                </a:solidFill>
                <a:latin typeface="Helvetica 45 Light" panose="020B0403020202020204" pitchFamily="34" charset="0"/>
              </a:rPr>
              <a:t>UERANSIM: </a:t>
            </a:r>
            <a:r>
              <a:rPr lang="fr-FR" sz="1200" dirty="0">
                <a:solidFill>
                  <a:srgbClr val="000000"/>
                </a:solidFill>
                <a:latin typeface="Helvetica 45 Light" panose="020B0403020202020204" pitchFamily="34" charset="0"/>
                <a:hlinkClick r:id="rId5"/>
              </a:rPr>
              <a:t>https://github.com/aligungr/UERANSIM</a:t>
            </a:r>
            <a:endParaRPr lang="fr-FR" sz="1200" dirty="0">
              <a:solidFill>
                <a:srgbClr val="000000"/>
              </a:solidFill>
              <a:latin typeface="Helvetica 45 Light" panose="020B0403020202020204" pitchFamily="34" charset="0"/>
            </a:endParaRPr>
          </a:p>
        </p:txBody>
      </p:sp>
      <p:sp>
        <p:nvSpPr>
          <p:cNvPr id="6" name="Rectangle 5"/>
          <p:cNvSpPr/>
          <p:nvPr/>
        </p:nvSpPr>
        <p:spPr>
          <a:xfrm>
            <a:off x="2127216" y="3956658"/>
            <a:ext cx="79296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000000"/>
                </a:solidFill>
                <a:latin typeface="Helvetica 45 Light" panose="020B0403020202020204" pitchFamily="34" charset="0"/>
              </a:rPr>
              <a:t>Links:</a:t>
            </a:r>
          </a:p>
        </p:txBody>
      </p:sp>
      <p:sp>
        <p:nvSpPr>
          <p:cNvPr id="13" name="Prostokąt 1"/>
          <p:cNvSpPr/>
          <p:nvPr/>
        </p:nvSpPr>
        <p:spPr>
          <a:xfrm>
            <a:off x="4639070" y="1288957"/>
            <a:ext cx="4392488" cy="2056973"/>
          </a:xfrm>
          <a:prstGeom prst="rect">
            <a:avLst/>
          </a:prstGeom>
          <a:ln w="57150">
            <a:solidFill>
              <a:schemeClr val="accent4">
                <a:lumMod val="60000"/>
                <a:lumOff val="40000"/>
              </a:schemeClr>
            </a:solidFill>
          </a:ln>
        </p:spPr>
        <p:txBody>
          <a:bodyPr wrap="square">
            <a:spAutoFit/>
          </a:bodyPr>
          <a:lstStyle/>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Open source 5G User Equipment (UE) and </a:t>
            </a:r>
            <a:r>
              <a:rPr lang="en-US" sz="1300" spc="-1" dirty="0" err="1">
                <a:latin typeface="Helvetica 55 Roman" panose="020B0604020202020204" pitchFamily="34" charset="0"/>
                <a:cs typeface="Arial" panose="020B0604020202020204" pitchFamily="34" charset="0"/>
              </a:rPr>
              <a:t>gNodeB</a:t>
            </a:r>
            <a:r>
              <a:rPr lang="en-US" sz="1300" spc="-1" dirty="0">
                <a:latin typeface="Helvetica 55 Roman" panose="020B0604020202020204" pitchFamily="34" charset="0"/>
                <a:cs typeface="Arial" panose="020B0604020202020204" pitchFamily="34" charset="0"/>
              </a:rPr>
              <a:t> (</a:t>
            </a:r>
            <a:r>
              <a:rPr lang="en-US" sz="1300" spc="-1" dirty="0" err="1">
                <a:latin typeface="Helvetica 55 Roman" panose="020B0604020202020204" pitchFamily="34" charset="0"/>
                <a:cs typeface="Arial" panose="020B0604020202020204" pitchFamily="34" charset="0"/>
              </a:rPr>
              <a:t>gNB</a:t>
            </a:r>
            <a:r>
              <a:rPr lang="en-US" sz="1300" spc="-1" dirty="0">
                <a:latin typeface="Helvetica 55 Roman" panose="020B0604020202020204" pitchFamily="34" charset="0"/>
                <a:cs typeface="Arial" panose="020B0604020202020204" pitchFamily="34" charset="0"/>
              </a:rPr>
              <a:t>) implementation</a:t>
            </a: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The project can be used for testing 5G Core Network and studying E2E 5G System</a:t>
            </a: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The latest supported version is v3.2.4</a:t>
            </a:r>
          </a:p>
          <a:p>
            <a:pPr marL="81000">
              <a:spcBef>
                <a:spcPts val="1063"/>
              </a:spcBef>
              <a:buClr>
                <a:schemeClr val="bg2"/>
              </a:buClr>
              <a:buSzPct val="100000"/>
              <a:defRPr/>
            </a:pPr>
            <a:endParaRPr lang="en-US" sz="1300" dirty="0">
              <a:latin typeface="Helvetica 55 Roman" panose="020B0604020202020204" pitchFamily="34" charset="0"/>
            </a:endParaRPr>
          </a:p>
        </p:txBody>
      </p:sp>
      <p:sp>
        <p:nvSpPr>
          <p:cNvPr id="15" name="Prostokąt 1"/>
          <p:cNvSpPr/>
          <p:nvPr/>
        </p:nvSpPr>
        <p:spPr>
          <a:xfrm>
            <a:off x="107504" y="1285048"/>
            <a:ext cx="4392488" cy="2056973"/>
          </a:xfrm>
          <a:prstGeom prst="rect">
            <a:avLst/>
          </a:prstGeom>
          <a:ln w="57150">
            <a:solidFill>
              <a:schemeClr val="accent4">
                <a:lumMod val="60000"/>
                <a:lumOff val="40000"/>
              </a:schemeClr>
            </a:solidFill>
          </a:ln>
        </p:spPr>
        <p:txBody>
          <a:bodyPr wrap="square">
            <a:spAutoFit/>
          </a:bodyPr>
          <a:lstStyle/>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r>
              <a:rPr lang="en-US" sz="1300" dirty="0">
                <a:latin typeface="Helvetica 55 Roman" panose="020B0604020202020204" pitchFamily="34" charset="0"/>
              </a:rPr>
              <a:t>Open source 5G core network based on 3GPP R15</a:t>
            </a: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The ultimate goal of this project is to implement the 5G core network (5GC) defined in 3GPP Release 15 (R15) and beyond</a:t>
            </a:r>
          </a:p>
          <a:p>
            <a:pPr marL="423900" indent="-342900">
              <a:spcBef>
                <a:spcPts val="1063"/>
              </a:spcBef>
              <a:buClr>
                <a:schemeClr val="bg2"/>
              </a:buClr>
              <a:buSzPct val="100000"/>
              <a:buFont typeface="Wingdings" panose="05000000000000000000" pitchFamily="2" charset="2"/>
              <a:buChar char="§"/>
              <a:defRPr/>
            </a:pPr>
            <a:r>
              <a:rPr lang="en-US" sz="1300" spc="-1" dirty="0">
                <a:latin typeface="Helvetica 55 Roman" panose="020B0604020202020204" pitchFamily="34" charset="0"/>
                <a:cs typeface="Arial" panose="020B0604020202020204" pitchFamily="34" charset="0"/>
              </a:rPr>
              <a:t>Supported versions are v3.0.4 and v3.0.5</a:t>
            </a:r>
            <a:endParaRPr lang="pl-PL" sz="1300" spc="-1" dirty="0">
              <a:latin typeface="Helvetica 55 Roman" panose="020B0604020202020204" pitchFamily="34" charset="0"/>
              <a:cs typeface="Arial" panose="020B0604020202020204" pitchFamily="34" charset="0"/>
            </a:endParaRPr>
          </a:p>
          <a:p>
            <a:pPr marL="423900" indent="-342900">
              <a:spcBef>
                <a:spcPts val="1063"/>
              </a:spcBef>
              <a:buClr>
                <a:schemeClr val="bg2"/>
              </a:buClr>
              <a:buSzPct val="100000"/>
              <a:buFont typeface="Wingdings" panose="05000000000000000000" pitchFamily="2" charset="2"/>
              <a:buChar char="§"/>
              <a:defRPr/>
            </a:pPr>
            <a:endParaRPr lang="en-US" sz="1300" spc="-1" dirty="0">
              <a:latin typeface="Helvetica 55 Roman" panose="020B0604020202020204" pitchFamily="34" charset="0"/>
              <a:cs typeface="Arial" panose="020B0604020202020204" pitchFamily="34" charset="0"/>
            </a:endParaRPr>
          </a:p>
        </p:txBody>
      </p:sp>
      <p:pic>
        <p:nvPicPr>
          <p:cNvPr id="16" name="Picture 2" descr="https://camo.githubusercontent.com/915dcf8299b3d2bfe2b2693c5401916cb31e31fb690a73e7da327808000efa37/68747470733a2f2f666f72756d2e667265653567632e6f72672f75706c6f6164732f64656661756c742f6f726967696e616c2f31582f333234363935626663363438316264353536633131303138663238333430383663663565633634352e706e6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0737" y="972386"/>
            <a:ext cx="2326022" cy="5371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raw.githubusercontent.com/aligungr/UERANSIM/master/.github/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8659" y="834849"/>
            <a:ext cx="778152" cy="811910"/>
          </a:xfrm>
          <a:prstGeom prst="rect">
            <a:avLst/>
          </a:prstGeom>
          <a:solidFill>
            <a:schemeClr val="bg1"/>
          </a:solidFill>
          <a:ln w="57150">
            <a:solidFill>
              <a:schemeClr val="bg1"/>
            </a:solidFill>
          </a:ln>
        </p:spPr>
      </p:pic>
      <p:pic>
        <p:nvPicPr>
          <p:cNvPr id="20" name="Picture 2" descr=" [GPLv3 Logo] ">
            <a:extLst>
              <a:ext uri="{FF2B5EF4-FFF2-40B4-BE49-F238E27FC236}">
                <a16:creationId xmlns:a16="http://schemas.microsoft.com/office/drawing/2014/main" id="{0884DBDA-D8E5-4863-B934-E9B236077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4135" y="3022012"/>
            <a:ext cx="1060330" cy="425802"/>
          </a:xfrm>
          <a:prstGeom prst="rect">
            <a:avLst/>
          </a:prstGeom>
          <a:solidFill>
            <a:schemeClr val="bg1"/>
          </a:solidFill>
        </p:spPr>
      </p:pic>
      <p:pic>
        <p:nvPicPr>
          <p:cNvPr id="21" name="Picture 4" descr="The Apache Software Foundation">
            <a:extLst>
              <a:ext uri="{FF2B5EF4-FFF2-40B4-BE49-F238E27FC236}">
                <a16:creationId xmlns:a16="http://schemas.microsoft.com/office/drawing/2014/main" id="{9602C969-DF8B-40BB-8633-8010217CCB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44894" y="3015287"/>
            <a:ext cx="1021843" cy="41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2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596F7B-C667-45FB-8E2B-B7CC59E65CB8}"/>
              </a:ext>
            </a:extLst>
          </p:cNvPr>
          <p:cNvSpPr>
            <a:spLocks noGrp="1"/>
          </p:cNvSpPr>
          <p:nvPr>
            <p:ph type="title"/>
          </p:nvPr>
        </p:nvSpPr>
        <p:spPr/>
        <p:txBody>
          <a:bodyPr>
            <a:normAutofit/>
          </a:bodyPr>
          <a:lstStyle/>
          <a:p>
            <a:r>
              <a:rPr lang="fr-FR" sz="3600" dirty="0"/>
              <a:t>Towards5GS platform</a:t>
            </a:r>
            <a:endParaRPr lang="pl-PL" sz="3600" dirty="0"/>
          </a:p>
        </p:txBody>
      </p:sp>
      <p:grpSp>
        <p:nvGrpSpPr>
          <p:cNvPr id="3" name="Grupa 2">
            <a:extLst>
              <a:ext uri="{FF2B5EF4-FFF2-40B4-BE49-F238E27FC236}">
                <a16:creationId xmlns:a16="http://schemas.microsoft.com/office/drawing/2014/main" id="{37F46FA6-6F88-473B-8BDD-615844EB26D2}"/>
              </a:ext>
            </a:extLst>
          </p:cNvPr>
          <p:cNvGrpSpPr/>
          <p:nvPr/>
        </p:nvGrpSpPr>
        <p:grpSpPr>
          <a:xfrm>
            <a:off x="359533" y="832258"/>
            <a:ext cx="8142912" cy="4077065"/>
            <a:chOff x="359533" y="897565"/>
            <a:chExt cx="7925801" cy="4011758"/>
          </a:xfrm>
        </p:grpSpPr>
        <p:pic>
          <p:nvPicPr>
            <p:cNvPr id="4" name="Obraz 3">
              <a:extLst>
                <a:ext uri="{FF2B5EF4-FFF2-40B4-BE49-F238E27FC236}">
                  <a16:creationId xmlns:a16="http://schemas.microsoft.com/office/drawing/2014/main" id="{4E1878B0-C3E7-4B3A-89DF-8BE7C083ACBD}"/>
                </a:ext>
              </a:extLst>
            </p:cNvPr>
            <p:cNvPicPr>
              <a:picLocks noChangeAspect="1"/>
            </p:cNvPicPr>
            <p:nvPr/>
          </p:nvPicPr>
          <p:blipFill>
            <a:blip r:embed="rId3"/>
            <a:stretch>
              <a:fillRect/>
            </a:stretch>
          </p:blipFill>
          <p:spPr>
            <a:xfrm>
              <a:off x="359533" y="897565"/>
              <a:ext cx="7925801" cy="4011758"/>
            </a:xfrm>
            <a:prstGeom prst="rect">
              <a:avLst/>
            </a:prstGeom>
          </p:spPr>
        </p:pic>
        <p:pic>
          <p:nvPicPr>
            <p:cNvPr id="5" name="Picture 6">
              <a:extLst>
                <a:ext uri="{FF2B5EF4-FFF2-40B4-BE49-F238E27FC236}">
                  <a16:creationId xmlns:a16="http://schemas.microsoft.com/office/drawing/2014/main" id="{7BF3E7E8-19A1-4AD8-8FF0-77D09265E752}"/>
                </a:ext>
              </a:extLst>
            </p:cNvPr>
            <p:cNvPicPr>
              <a:picLocks noChangeAspect="1"/>
            </p:cNvPicPr>
            <p:nvPr/>
          </p:nvPicPr>
          <p:blipFill>
            <a:blip r:embed="rId4"/>
            <a:srcRect/>
            <a:stretch/>
          </p:blipFill>
          <p:spPr>
            <a:xfrm>
              <a:off x="7265733" y="3067807"/>
              <a:ext cx="948627" cy="224819"/>
            </a:xfrm>
            <a:prstGeom prst="rect">
              <a:avLst/>
            </a:prstGeom>
          </p:spPr>
        </p:pic>
      </p:grpSp>
    </p:spTree>
    <p:extLst>
      <p:ext uri="{BB962C8B-B14F-4D97-AF65-F5344CB8AC3E}">
        <p14:creationId xmlns:p14="http://schemas.microsoft.com/office/powerpoint/2010/main" val="2592070896"/>
      </p:ext>
    </p:extLst>
  </p:cSld>
  <p:clrMapOvr>
    <a:masterClrMapping/>
  </p:clrMapOvr>
</p:sld>
</file>

<file path=ppt/theme/theme1.xml><?xml version="1.0" encoding="utf-8"?>
<a:theme xmlns:a="http://schemas.openxmlformats.org/drawingml/2006/main" name="Office Theme">
  <a:themeElements>
    <a:clrScheme name="Żółty">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TotalTime>
  <Words>1179</Words>
  <Application>Microsoft Office PowerPoint</Application>
  <PresentationFormat>Pokaz na ekranie (16:9)</PresentationFormat>
  <Paragraphs>309</Paragraphs>
  <Slides>27</Slides>
  <Notes>8</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27</vt:i4>
      </vt:variant>
    </vt:vector>
  </HeadingPairs>
  <TitlesOfParts>
    <vt:vector size="36" baseType="lpstr">
      <vt:lpstr>Arial</vt:lpstr>
      <vt:lpstr>Calibri</vt:lpstr>
      <vt:lpstr>Helvetica 45 Light</vt:lpstr>
      <vt:lpstr>Helvetica 55 Roman</vt:lpstr>
      <vt:lpstr>Helvetica 75 Bold</vt:lpstr>
      <vt:lpstr>Helvetica Neue Light</vt:lpstr>
      <vt:lpstr>inherit</vt:lpstr>
      <vt:lpstr>Wingdings</vt:lpstr>
      <vt:lpstr>Office Theme</vt:lpstr>
      <vt:lpstr>Prezentacja programu PowerPoint</vt:lpstr>
      <vt:lpstr>Prezentacja programu PowerPoint</vt:lpstr>
      <vt:lpstr> ONAP for xNF Orchestration</vt:lpstr>
      <vt:lpstr>ONAP Orchestration Scenarios:  Native vs ETSI</vt:lpstr>
      <vt:lpstr>Prezentacja programu PowerPoint</vt:lpstr>
      <vt:lpstr>Rationale  </vt:lpstr>
      <vt:lpstr>5G-related software</vt:lpstr>
      <vt:lpstr>5G-related software</vt:lpstr>
      <vt:lpstr>Towards5GS platform</vt:lpstr>
      <vt:lpstr>Prezentacja programu PowerPoint</vt:lpstr>
      <vt:lpstr>ONAP for xNF Based 5G Service  Orchestration</vt:lpstr>
      <vt:lpstr>ONAP for xNF Based 5G Service  Orchestration</vt:lpstr>
      <vt:lpstr>Joint CBA for RAN and Core Part NF</vt:lpstr>
      <vt:lpstr>Resource Assignment (CNF/PNF)</vt:lpstr>
      <vt:lpstr>Resource Assignment (CNF/PNF)</vt:lpstr>
      <vt:lpstr>Config Deploy: PNF Registration</vt:lpstr>
      <vt:lpstr>Config Deploy: Status Verification</vt:lpstr>
      <vt:lpstr>Config Deploy: PNF Reconfiguration</vt:lpstr>
      <vt:lpstr>UE Reconfiguration: Config Upload</vt:lpstr>
      <vt:lpstr>UE Reconfiguration: UE Subscribe</vt:lpstr>
      <vt:lpstr>UE Reconfiguration: Config Apply</vt:lpstr>
      <vt:lpstr>NRF Scaling</vt:lpstr>
      <vt:lpstr>Prezentacja programu PowerPoint</vt:lpstr>
      <vt:lpstr>Prezentacja programu PowerPoint</vt:lpstr>
      <vt:lpstr>Future work &amp; enhancements</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lastModifiedBy>Łukasz Rajewski</cp:lastModifiedBy>
  <cp:revision>77</cp:revision>
  <dcterms:created xsi:type="dcterms:W3CDTF">2015-04-06T18:30:18Z</dcterms:created>
  <dcterms:modified xsi:type="dcterms:W3CDTF">2022-01-13T15:23:52Z</dcterms:modified>
</cp:coreProperties>
</file>